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256" r:id="rId2"/>
    <p:sldId id="376" r:id="rId3"/>
    <p:sldId id="354" r:id="rId4"/>
    <p:sldId id="305" r:id="rId5"/>
    <p:sldId id="370" r:id="rId6"/>
    <p:sldId id="365" r:id="rId7"/>
    <p:sldId id="369" r:id="rId8"/>
    <p:sldId id="355" r:id="rId9"/>
    <p:sldId id="356" r:id="rId10"/>
    <p:sldId id="357" r:id="rId11"/>
    <p:sldId id="372" r:id="rId12"/>
    <p:sldId id="371" r:id="rId13"/>
    <p:sldId id="373" r:id="rId14"/>
    <p:sldId id="374" r:id="rId15"/>
    <p:sldId id="359" r:id="rId16"/>
    <p:sldId id="358" r:id="rId17"/>
    <p:sldId id="353" r:id="rId18"/>
    <p:sldId id="364" r:id="rId19"/>
    <p:sldId id="362" r:id="rId20"/>
    <p:sldId id="360" r:id="rId21"/>
    <p:sldId id="375" r:id="rId22"/>
    <p:sldId id="284"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2CC3"/>
    <a:srgbClr val="62974F"/>
    <a:srgbClr val="6A2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183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0A3E0B-7980-43CA-8456-77A625A79A56}" type="doc">
      <dgm:prSet loTypeId="urn:microsoft.com/office/officeart/2005/8/layout/StepDownProcess" loCatId="process" qsTypeId="urn:microsoft.com/office/officeart/2005/8/quickstyle/simple1" qsCatId="simple" csTypeId="urn:microsoft.com/office/officeart/2005/8/colors/colorful5" csCatId="colorful" phldr="1"/>
      <dgm:spPr/>
      <dgm:t>
        <a:bodyPr/>
        <a:lstStyle/>
        <a:p>
          <a:endParaRPr lang="en-MY"/>
        </a:p>
      </dgm:t>
    </dgm:pt>
    <dgm:pt modelId="{A884329E-BD55-427D-AA05-1AD497FF57B9}">
      <dgm:prSet phldrT="[Text]" phldr="0"/>
      <dgm:spPr/>
      <dgm:t>
        <a:bodyPr/>
        <a:lstStyle/>
        <a:p>
          <a:r>
            <a:rPr lang="en-MY" b="1" dirty="0">
              <a:solidFill>
                <a:srgbClr val="FFFF00"/>
              </a:solidFill>
            </a:rPr>
            <a:t>Literature review (Chapter 2)</a:t>
          </a:r>
        </a:p>
      </dgm:t>
    </dgm:pt>
    <dgm:pt modelId="{221022A1-B55B-4454-A54A-B749A080F22D}" type="parTrans" cxnId="{9E0AEA24-20CF-459E-AF75-143F37FA6A81}">
      <dgm:prSet/>
      <dgm:spPr/>
      <dgm:t>
        <a:bodyPr/>
        <a:lstStyle/>
        <a:p>
          <a:endParaRPr lang="en-MY"/>
        </a:p>
      </dgm:t>
    </dgm:pt>
    <dgm:pt modelId="{E768D017-5A91-4F69-93EC-5363078F5AC8}" type="sibTrans" cxnId="{9E0AEA24-20CF-459E-AF75-143F37FA6A81}">
      <dgm:prSet/>
      <dgm:spPr/>
      <dgm:t>
        <a:bodyPr/>
        <a:lstStyle/>
        <a:p>
          <a:endParaRPr lang="en-MY"/>
        </a:p>
      </dgm:t>
    </dgm:pt>
    <dgm:pt modelId="{A691E23B-5AC2-4E9D-A7EC-C57DE2372854}">
      <dgm:prSet phldrT="[Text]" phldr="0"/>
      <dgm:spPr/>
      <dgm:t>
        <a:bodyPr/>
        <a:lstStyle/>
        <a:p>
          <a:r>
            <a:rPr lang="en-MY" b="1" dirty="0">
              <a:solidFill>
                <a:srgbClr val="FFFF00"/>
              </a:solidFill>
            </a:rPr>
            <a:t>Research Gap (Chapter 2)</a:t>
          </a:r>
        </a:p>
      </dgm:t>
    </dgm:pt>
    <dgm:pt modelId="{8BE76A3E-A3D2-421C-AEE0-9E02DF6398BD}" type="parTrans" cxnId="{66489FC7-273D-42C8-BA6B-6D7CA68C65A9}">
      <dgm:prSet/>
      <dgm:spPr/>
      <dgm:t>
        <a:bodyPr/>
        <a:lstStyle/>
        <a:p>
          <a:endParaRPr lang="en-MY"/>
        </a:p>
      </dgm:t>
    </dgm:pt>
    <dgm:pt modelId="{99342097-C4F8-46AC-927C-4C7399E5A844}" type="sibTrans" cxnId="{66489FC7-273D-42C8-BA6B-6D7CA68C65A9}">
      <dgm:prSet/>
      <dgm:spPr/>
      <dgm:t>
        <a:bodyPr/>
        <a:lstStyle/>
        <a:p>
          <a:endParaRPr lang="en-MY"/>
        </a:p>
      </dgm:t>
    </dgm:pt>
    <dgm:pt modelId="{38DB88F9-2FC5-4615-82EB-6A97FCAC8902}">
      <dgm:prSet phldrT="[Text]" phldr="0"/>
      <dgm:spPr/>
      <dgm:t>
        <a:bodyPr/>
        <a:lstStyle/>
        <a:p>
          <a:r>
            <a:rPr lang="en-MY" b="1" dirty="0">
              <a:solidFill>
                <a:srgbClr val="FFFF00"/>
              </a:solidFill>
            </a:rPr>
            <a:t>Problem Statements (Chapter 1)</a:t>
          </a:r>
        </a:p>
      </dgm:t>
    </dgm:pt>
    <dgm:pt modelId="{CD812FF6-A783-4CB2-A155-00FF499C7D1B}" type="parTrans" cxnId="{B31A1CB1-718D-4A72-9FD7-6342EA4BA35A}">
      <dgm:prSet/>
      <dgm:spPr/>
      <dgm:t>
        <a:bodyPr/>
        <a:lstStyle/>
        <a:p>
          <a:endParaRPr lang="en-MY"/>
        </a:p>
      </dgm:t>
    </dgm:pt>
    <dgm:pt modelId="{B3B5FC5F-3AF1-4B00-8B55-A560014E547F}" type="sibTrans" cxnId="{B31A1CB1-718D-4A72-9FD7-6342EA4BA35A}">
      <dgm:prSet/>
      <dgm:spPr/>
      <dgm:t>
        <a:bodyPr/>
        <a:lstStyle/>
        <a:p>
          <a:endParaRPr lang="en-MY"/>
        </a:p>
      </dgm:t>
    </dgm:pt>
    <dgm:pt modelId="{274FF92F-F1DA-432A-8F9C-4EE5B4E0D7C4}">
      <dgm:prSet phldrT="[Text]" phldr="0"/>
      <dgm:spPr/>
      <dgm:t>
        <a:bodyPr/>
        <a:lstStyle/>
        <a:p>
          <a:r>
            <a:rPr lang="en-MY" b="1" dirty="0">
              <a:solidFill>
                <a:srgbClr val="FFFF00"/>
              </a:solidFill>
            </a:rPr>
            <a:t>Research Questions (Chapter 1)</a:t>
          </a:r>
        </a:p>
      </dgm:t>
    </dgm:pt>
    <dgm:pt modelId="{65FA5539-4097-4260-A0CD-4D13B8DCC3D8}" type="parTrans" cxnId="{C63F4502-C49D-4689-B473-4087AEA291C0}">
      <dgm:prSet/>
      <dgm:spPr/>
      <dgm:t>
        <a:bodyPr/>
        <a:lstStyle/>
        <a:p>
          <a:endParaRPr lang="en-MY"/>
        </a:p>
      </dgm:t>
    </dgm:pt>
    <dgm:pt modelId="{45D3333E-6022-4645-8B7A-BB963E32EEE0}" type="sibTrans" cxnId="{C63F4502-C49D-4689-B473-4087AEA291C0}">
      <dgm:prSet/>
      <dgm:spPr/>
      <dgm:t>
        <a:bodyPr/>
        <a:lstStyle/>
        <a:p>
          <a:endParaRPr lang="en-MY"/>
        </a:p>
      </dgm:t>
    </dgm:pt>
    <dgm:pt modelId="{8B4F16C5-4D0D-4DB3-8195-AD3E57D0DB68}">
      <dgm:prSet phldrT="[Text]" phldr="0"/>
      <dgm:spPr/>
      <dgm:t>
        <a:bodyPr/>
        <a:lstStyle/>
        <a:p>
          <a:r>
            <a:rPr lang="en-MY" b="1" dirty="0">
              <a:solidFill>
                <a:srgbClr val="FFFF00"/>
              </a:solidFill>
            </a:rPr>
            <a:t>Hypotheses (Chapter 1)</a:t>
          </a:r>
        </a:p>
      </dgm:t>
    </dgm:pt>
    <dgm:pt modelId="{1AB4542C-7D21-459D-A1C2-EA420B89D575}" type="parTrans" cxnId="{7B7CEEA6-1F8F-40F7-ACBF-E494D51A2C2E}">
      <dgm:prSet/>
      <dgm:spPr/>
      <dgm:t>
        <a:bodyPr/>
        <a:lstStyle/>
        <a:p>
          <a:endParaRPr lang="en-MY"/>
        </a:p>
      </dgm:t>
    </dgm:pt>
    <dgm:pt modelId="{3ABA077F-87B8-4E30-A021-8E6BC8365384}" type="sibTrans" cxnId="{7B7CEEA6-1F8F-40F7-ACBF-E494D51A2C2E}">
      <dgm:prSet/>
      <dgm:spPr/>
      <dgm:t>
        <a:bodyPr/>
        <a:lstStyle/>
        <a:p>
          <a:endParaRPr lang="en-MY"/>
        </a:p>
      </dgm:t>
    </dgm:pt>
    <dgm:pt modelId="{34382ABE-852B-4FAE-B9F9-05984AB24A9B}">
      <dgm:prSet phldrT="[Text]" phldr="0"/>
      <dgm:spPr/>
      <dgm:t>
        <a:bodyPr/>
        <a:lstStyle/>
        <a:p>
          <a:r>
            <a:rPr lang="en-MY" b="1" dirty="0">
              <a:solidFill>
                <a:srgbClr val="FFFF00"/>
              </a:solidFill>
            </a:rPr>
            <a:t>Objectives (Chapter 1)</a:t>
          </a:r>
        </a:p>
      </dgm:t>
    </dgm:pt>
    <dgm:pt modelId="{D533CBB1-3D00-48A6-A3E5-71CF1ABEFFF8}" type="parTrans" cxnId="{FA00C523-61A6-4AE0-BA9B-1C9E005096C6}">
      <dgm:prSet/>
      <dgm:spPr/>
      <dgm:t>
        <a:bodyPr/>
        <a:lstStyle/>
        <a:p>
          <a:endParaRPr lang="en-MY"/>
        </a:p>
      </dgm:t>
    </dgm:pt>
    <dgm:pt modelId="{B17174E9-AE29-448C-8B93-23B1CDE5F1EE}" type="sibTrans" cxnId="{FA00C523-61A6-4AE0-BA9B-1C9E005096C6}">
      <dgm:prSet/>
      <dgm:spPr/>
      <dgm:t>
        <a:bodyPr/>
        <a:lstStyle/>
        <a:p>
          <a:endParaRPr lang="en-MY"/>
        </a:p>
      </dgm:t>
    </dgm:pt>
    <dgm:pt modelId="{3BDA5663-4527-47C7-A7E3-1CE0ED8B3C9D}" type="pres">
      <dgm:prSet presAssocID="{8F0A3E0B-7980-43CA-8456-77A625A79A56}" presName="rootnode" presStyleCnt="0">
        <dgm:presLayoutVars>
          <dgm:chMax/>
          <dgm:chPref/>
          <dgm:dir/>
          <dgm:animLvl val="lvl"/>
        </dgm:presLayoutVars>
      </dgm:prSet>
      <dgm:spPr/>
    </dgm:pt>
    <dgm:pt modelId="{B9555175-3EF7-4153-BFC5-74C0DA52F9A2}" type="pres">
      <dgm:prSet presAssocID="{A884329E-BD55-427D-AA05-1AD497FF57B9}" presName="composite" presStyleCnt="0"/>
      <dgm:spPr/>
    </dgm:pt>
    <dgm:pt modelId="{9CA0CCAC-BB10-45A2-A1B9-EF3310AA7275}" type="pres">
      <dgm:prSet presAssocID="{A884329E-BD55-427D-AA05-1AD497FF57B9}" presName="bentUpArrow1" presStyleLbl="alignImgPlace1" presStyleIdx="0" presStyleCnt="5"/>
      <dgm:spPr/>
    </dgm:pt>
    <dgm:pt modelId="{F65FF53A-6DB7-42DE-862F-5E7331BC99E3}" type="pres">
      <dgm:prSet presAssocID="{A884329E-BD55-427D-AA05-1AD497FF57B9}" presName="ParentText" presStyleLbl="node1" presStyleIdx="0" presStyleCnt="6">
        <dgm:presLayoutVars>
          <dgm:chMax val="1"/>
          <dgm:chPref val="1"/>
          <dgm:bulletEnabled val="1"/>
        </dgm:presLayoutVars>
      </dgm:prSet>
      <dgm:spPr/>
    </dgm:pt>
    <dgm:pt modelId="{C039B259-2EB8-4A40-8DD7-0428970D4B8A}" type="pres">
      <dgm:prSet presAssocID="{A884329E-BD55-427D-AA05-1AD497FF57B9}" presName="ChildText" presStyleLbl="revTx" presStyleIdx="0" presStyleCnt="5">
        <dgm:presLayoutVars>
          <dgm:chMax val="0"/>
          <dgm:chPref val="0"/>
          <dgm:bulletEnabled val="1"/>
        </dgm:presLayoutVars>
      </dgm:prSet>
      <dgm:spPr/>
    </dgm:pt>
    <dgm:pt modelId="{3ADAD939-6F9F-4C75-8777-1222DBDEAF38}" type="pres">
      <dgm:prSet presAssocID="{E768D017-5A91-4F69-93EC-5363078F5AC8}" presName="sibTrans" presStyleCnt="0"/>
      <dgm:spPr/>
    </dgm:pt>
    <dgm:pt modelId="{9C7A2DF0-51FB-417B-B621-68DFD00808EB}" type="pres">
      <dgm:prSet presAssocID="{A691E23B-5AC2-4E9D-A7EC-C57DE2372854}" presName="composite" presStyleCnt="0"/>
      <dgm:spPr/>
    </dgm:pt>
    <dgm:pt modelId="{173BC0A2-6E3B-442B-976F-ECDDE6DE92CC}" type="pres">
      <dgm:prSet presAssocID="{A691E23B-5AC2-4E9D-A7EC-C57DE2372854}" presName="bentUpArrow1" presStyleLbl="alignImgPlace1" presStyleIdx="1" presStyleCnt="5"/>
      <dgm:spPr/>
    </dgm:pt>
    <dgm:pt modelId="{FA76912F-0974-4560-A9B9-B4EAA78C077D}" type="pres">
      <dgm:prSet presAssocID="{A691E23B-5AC2-4E9D-A7EC-C57DE2372854}" presName="ParentText" presStyleLbl="node1" presStyleIdx="1" presStyleCnt="6">
        <dgm:presLayoutVars>
          <dgm:chMax val="1"/>
          <dgm:chPref val="1"/>
          <dgm:bulletEnabled val="1"/>
        </dgm:presLayoutVars>
      </dgm:prSet>
      <dgm:spPr/>
    </dgm:pt>
    <dgm:pt modelId="{B2F73529-B179-4F78-A800-8F43F49251BB}" type="pres">
      <dgm:prSet presAssocID="{A691E23B-5AC2-4E9D-A7EC-C57DE2372854}" presName="ChildText" presStyleLbl="revTx" presStyleIdx="1" presStyleCnt="5">
        <dgm:presLayoutVars>
          <dgm:chMax val="0"/>
          <dgm:chPref val="0"/>
          <dgm:bulletEnabled val="1"/>
        </dgm:presLayoutVars>
      </dgm:prSet>
      <dgm:spPr/>
    </dgm:pt>
    <dgm:pt modelId="{71F7B299-0F67-4C8F-B4AE-F83B1FC284BF}" type="pres">
      <dgm:prSet presAssocID="{99342097-C4F8-46AC-927C-4C7399E5A844}" presName="sibTrans" presStyleCnt="0"/>
      <dgm:spPr/>
    </dgm:pt>
    <dgm:pt modelId="{1407AAD1-7D9A-415E-B2BA-05424039C323}" type="pres">
      <dgm:prSet presAssocID="{38DB88F9-2FC5-4615-82EB-6A97FCAC8902}" presName="composite" presStyleCnt="0"/>
      <dgm:spPr/>
    </dgm:pt>
    <dgm:pt modelId="{52E1F180-5C8A-4363-B7B4-FD8FC82BC62B}" type="pres">
      <dgm:prSet presAssocID="{38DB88F9-2FC5-4615-82EB-6A97FCAC8902}" presName="bentUpArrow1" presStyleLbl="alignImgPlace1" presStyleIdx="2" presStyleCnt="5"/>
      <dgm:spPr/>
    </dgm:pt>
    <dgm:pt modelId="{F4ABA432-9EFA-498A-8AE9-8F4C0906E7F3}" type="pres">
      <dgm:prSet presAssocID="{38DB88F9-2FC5-4615-82EB-6A97FCAC8902}" presName="ParentText" presStyleLbl="node1" presStyleIdx="2" presStyleCnt="6">
        <dgm:presLayoutVars>
          <dgm:chMax val="1"/>
          <dgm:chPref val="1"/>
          <dgm:bulletEnabled val="1"/>
        </dgm:presLayoutVars>
      </dgm:prSet>
      <dgm:spPr/>
    </dgm:pt>
    <dgm:pt modelId="{1030A9A7-F2B3-46F4-91D4-5DFA30C886D2}" type="pres">
      <dgm:prSet presAssocID="{38DB88F9-2FC5-4615-82EB-6A97FCAC8902}" presName="ChildText" presStyleLbl="revTx" presStyleIdx="2" presStyleCnt="5">
        <dgm:presLayoutVars>
          <dgm:chMax val="0"/>
          <dgm:chPref val="0"/>
          <dgm:bulletEnabled val="1"/>
        </dgm:presLayoutVars>
      </dgm:prSet>
      <dgm:spPr/>
    </dgm:pt>
    <dgm:pt modelId="{E832B3DE-D467-4C06-AB24-35F2393023F3}" type="pres">
      <dgm:prSet presAssocID="{B3B5FC5F-3AF1-4B00-8B55-A560014E547F}" presName="sibTrans" presStyleCnt="0"/>
      <dgm:spPr/>
    </dgm:pt>
    <dgm:pt modelId="{6BF064E8-7D9A-4F9B-81AE-5AF491C88C49}" type="pres">
      <dgm:prSet presAssocID="{274FF92F-F1DA-432A-8F9C-4EE5B4E0D7C4}" presName="composite" presStyleCnt="0"/>
      <dgm:spPr/>
    </dgm:pt>
    <dgm:pt modelId="{DE986FA7-362C-4AB5-844F-BA2CA4BE3EB5}" type="pres">
      <dgm:prSet presAssocID="{274FF92F-F1DA-432A-8F9C-4EE5B4E0D7C4}" presName="bentUpArrow1" presStyleLbl="alignImgPlace1" presStyleIdx="3" presStyleCnt="5"/>
      <dgm:spPr/>
    </dgm:pt>
    <dgm:pt modelId="{AD669A9E-A21B-459A-A791-5BEA5A7CED5E}" type="pres">
      <dgm:prSet presAssocID="{274FF92F-F1DA-432A-8F9C-4EE5B4E0D7C4}" presName="ParentText" presStyleLbl="node1" presStyleIdx="3" presStyleCnt="6">
        <dgm:presLayoutVars>
          <dgm:chMax val="1"/>
          <dgm:chPref val="1"/>
          <dgm:bulletEnabled val="1"/>
        </dgm:presLayoutVars>
      </dgm:prSet>
      <dgm:spPr/>
    </dgm:pt>
    <dgm:pt modelId="{AC22A252-5C35-4D6E-83BF-49D124AC4D47}" type="pres">
      <dgm:prSet presAssocID="{274FF92F-F1DA-432A-8F9C-4EE5B4E0D7C4}" presName="ChildText" presStyleLbl="revTx" presStyleIdx="3" presStyleCnt="5">
        <dgm:presLayoutVars>
          <dgm:chMax val="0"/>
          <dgm:chPref val="0"/>
          <dgm:bulletEnabled val="1"/>
        </dgm:presLayoutVars>
      </dgm:prSet>
      <dgm:spPr/>
    </dgm:pt>
    <dgm:pt modelId="{19077F27-7A91-4C07-ACEC-907B5E685FC0}" type="pres">
      <dgm:prSet presAssocID="{45D3333E-6022-4645-8B7A-BB963E32EEE0}" presName="sibTrans" presStyleCnt="0"/>
      <dgm:spPr/>
    </dgm:pt>
    <dgm:pt modelId="{FC296656-6DB1-42D2-A9C5-A5791478F2B7}" type="pres">
      <dgm:prSet presAssocID="{8B4F16C5-4D0D-4DB3-8195-AD3E57D0DB68}" presName="composite" presStyleCnt="0"/>
      <dgm:spPr/>
    </dgm:pt>
    <dgm:pt modelId="{A1F9F65D-0DFF-4D42-BC74-D3AC591ED8EC}" type="pres">
      <dgm:prSet presAssocID="{8B4F16C5-4D0D-4DB3-8195-AD3E57D0DB68}" presName="bentUpArrow1" presStyleLbl="alignImgPlace1" presStyleIdx="4" presStyleCnt="5"/>
      <dgm:spPr/>
    </dgm:pt>
    <dgm:pt modelId="{184915F3-2AC1-4B0F-B644-BB22514911B2}" type="pres">
      <dgm:prSet presAssocID="{8B4F16C5-4D0D-4DB3-8195-AD3E57D0DB68}" presName="ParentText" presStyleLbl="node1" presStyleIdx="4" presStyleCnt="6">
        <dgm:presLayoutVars>
          <dgm:chMax val="1"/>
          <dgm:chPref val="1"/>
          <dgm:bulletEnabled val="1"/>
        </dgm:presLayoutVars>
      </dgm:prSet>
      <dgm:spPr/>
    </dgm:pt>
    <dgm:pt modelId="{103D0111-5208-408C-A969-5F023FA7E7FA}" type="pres">
      <dgm:prSet presAssocID="{8B4F16C5-4D0D-4DB3-8195-AD3E57D0DB68}" presName="ChildText" presStyleLbl="revTx" presStyleIdx="4" presStyleCnt="5">
        <dgm:presLayoutVars>
          <dgm:chMax val="0"/>
          <dgm:chPref val="0"/>
          <dgm:bulletEnabled val="1"/>
        </dgm:presLayoutVars>
      </dgm:prSet>
      <dgm:spPr/>
    </dgm:pt>
    <dgm:pt modelId="{5ACE688C-368E-410A-B0ED-636152EB165B}" type="pres">
      <dgm:prSet presAssocID="{3ABA077F-87B8-4E30-A021-8E6BC8365384}" presName="sibTrans" presStyleCnt="0"/>
      <dgm:spPr/>
    </dgm:pt>
    <dgm:pt modelId="{FC6E025D-63EE-47C9-870A-19BD4BC3EED3}" type="pres">
      <dgm:prSet presAssocID="{34382ABE-852B-4FAE-B9F9-05984AB24A9B}" presName="composite" presStyleCnt="0"/>
      <dgm:spPr/>
    </dgm:pt>
    <dgm:pt modelId="{13E10724-F25A-4121-8868-B0C5C80F9276}" type="pres">
      <dgm:prSet presAssocID="{34382ABE-852B-4FAE-B9F9-05984AB24A9B}" presName="ParentText" presStyleLbl="node1" presStyleIdx="5" presStyleCnt="6">
        <dgm:presLayoutVars>
          <dgm:chMax val="1"/>
          <dgm:chPref val="1"/>
          <dgm:bulletEnabled val="1"/>
        </dgm:presLayoutVars>
      </dgm:prSet>
      <dgm:spPr/>
    </dgm:pt>
  </dgm:ptLst>
  <dgm:cxnLst>
    <dgm:cxn modelId="{3A6E4400-166B-4AAE-AFE3-2DBBB34504E7}" type="presOf" srcId="{274FF92F-F1DA-432A-8F9C-4EE5B4E0D7C4}" destId="{AD669A9E-A21B-459A-A791-5BEA5A7CED5E}" srcOrd="0" destOrd="0" presId="urn:microsoft.com/office/officeart/2005/8/layout/StepDownProcess"/>
    <dgm:cxn modelId="{C63F4502-C49D-4689-B473-4087AEA291C0}" srcId="{8F0A3E0B-7980-43CA-8456-77A625A79A56}" destId="{274FF92F-F1DA-432A-8F9C-4EE5B4E0D7C4}" srcOrd="3" destOrd="0" parTransId="{65FA5539-4097-4260-A0CD-4D13B8DCC3D8}" sibTransId="{45D3333E-6022-4645-8B7A-BB963E32EEE0}"/>
    <dgm:cxn modelId="{4BA2AC0A-63A3-40C8-A38A-B5662D269200}" type="presOf" srcId="{A884329E-BD55-427D-AA05-1AD497FF57B9}" destId="{F65FF53A-6DB7-42DE-862F-5E7331BC99E3}" srcOrd="0" destOrd="0" presId="urn:microsoft.com/office/officeart/2005/8/layout/StepDownProcess"/>
    <dgm:cxn modelId="{E8465718-A4F2-4943-9FE9-D19F56D87F9C}" type="presOf" srcId="{A691E23B-5AC2-4E9D-A7EC-C57DE2372854}" destId="{FA76912F-0974-4560-A9B9-B4EAA78C077D}" srcOrd="0" destOrd="0" presId="urn:microsoft.com/office/officeart/2005/8/layout/StepDownProcess"/>
    <dgm:cxn modelId="{FA00C523-61A6-4AE0-BA9B-1C9E005096C6}" srcId="{8F0A3E0B-7980-43CA-8456-77A625A79A56}" destId="{34382ABE-852B-4FAE-B9F9-05984AB24A9B}" srcOrd="5" destOrd="0" parTransId="{D533CBB1-3D00-48A6-A3E5-71CF1ABEFFF8}" sibTransId="{B17174E9-AE29-448C-8B93-23B1CDE5F1EE}"/>
    <dgm:cxn modelId="{96633E24-8414-4E96-B9D9-65B9A0B72DA3}" type="presOf" srcId="{38DB88F9-2FC5-4615-82EB-6A97FCAC8902}" destId="{F4ABA432-9EFA-498A-8AE9-8F4C0906E7F3}" srcOrd="0" destOrd="0" presId="urn:microsoft.com/office/officeart/2005/8/layout/StepDownProcess"/>
    <dgm:cxn modelId="{9E0AEA24-20CF-459E-AF75-143F37FA6A81}" srcId="{8F0A3E0B-7980-43CA-8456-77A625A79A56}" destId="{A884329E-BD55-427D-AA05-1AD497FF57B9}" srcOrd="0" destOrd="0" parTransId="{221022A1-B55B-4454-A54A-B749A080F22D}" sibTransId="{E768D017-5A91-4F69-93EC-5363078F5AC8}"/>
    <dgm:cxn modelId="{3E6F2329-9DD0-4DAA-8982-A0BC94A76BD2}" type="presOf" srcId="{8F0A3E0B-7980-43CA-8456-77A625A79A56}" destId="{3BDA5663-4527-47C7-A7E3-1CE0ED8B3C9D}" srcOrd="0" destOrd="0" presId="urn:microsoft.com/office/officeart/2005/8/layout/StepDownProcess"/>
    <dgm:cxn modelId="{76BA4032-763C-4477-93F9-FDBD84914FB8}" type="presOf" srcId="{8B4F16C5-4D0D-4DB3-8195-AD3E57D0DB68}" destId="{184915F3-2AC1-4B0F-B644-BB22514911B2}" srcOrd="0" destOrd="0" presId="urn:microsoft.com/office/officeart/2005/8/layout/StepDownProcess"/>
    <dgm:cxn modelId="{7B7CEEA6-1F8F-40F7-ACBF-E494D51A2C2E}" srcId="{8F0A3E0B-7980-43CA-8456-77A625A79A56}" destId="{8B4F16C5-4D0D-4DB3-8195-AD3E57D0DB68}" srcOrd="4" destOrd="0" parTransId="{1AB4542C-7D21-459D-A1C2-EA420B89D575}" sibTransId="{3ABA077F-87B8-4E30-A021-8E6BC8365384}"/>
    <dgm:cxn modelId="{B31A1CB1-718D-4A72-9FD7-6342EA4BA35A}" srcId="{8F0A3E0B-7980-43CA-8456-77A625A79A56}" destId="{38DB88F9-2FC5-4615-82EB-6A97FCAC8902}" srcOrd="2" destOrd="0" parTransId="{CD812FF6-A783-4CB2-A155-00FF499C7D1B}" sibTransId="{B3B5FC5F-3AF1-4B00-8B55-A560014E547F}"/>
    <dgm:cxn modelId="{FD8ACFBD-21C4-4CA2-9037-95A94A3DCC8B}" type="presOf" srcId="{34382ABE-852B-4FAE-B9F9-05984AB24A9B}" destId="{13E10724-F25A-4121-8868-B0C5C80F9276}" srcOrd="0" destOrd="0" presId="urn:microsoft.com/office/officeart/2005/8/layout/StepDownProcess"/>
    <dgm:cxn modelId="{66489FC7-273D-42C8-BA6B-6D7CA68C65A9}" srcId="{8F0A3E0B-7980-43CA-8456-77A625A79A56}" destId="{A691E23B-5AC2-4E9D-A7EC-C57DE2372854}" srcOrd="1" destOrd="0" parTransId="{8BE76A3E-A3D2-421C-AEE0-9E02DF6398BD}" sibTransId="{99342097-C4F8-46AC-927C-4C7399E5A844}"/>
    <dgm:cxn modelId="{868AD156-1553-4021-A180-71A545F831A4}" type="presParOf" srcId="{3BDA5663-4527-47C7-A7E3-1CE0ED8B3C9D}" destId="{B9555175-3EF7-4153-BFC5-74C0DA52F9A2}" srcOrd="0" destOrd="0" presId="urn:microsoft.com/office/officeart/2005/8/layout/StepDownProcess"/>
    <dgm:cxn modelId="{7E22382F-52BE-4A1A-93ED-4B9FC0F77182}" type="presParOf" srcId="{B9555175-3EF7-4153-BFC5-74C0DA52F9A2}" destId="{9CA0CCAC-BB10-45A2-A1B9-EF3310AA7275}" srcOrd="0" destOrd="0" presId="urn:microsoft.com/office/officeart/2005/8/layout/StepDownProcess"/>
    <dgm:cxn modelId="{98469310-75E9-4788-BDA1-678ABEA6ECB0}" type="presParOf" srcId="{B9555175-3EF7-4153-BFC5-74C0DA52F9A2}" destId="{F65FF53A-6DB7-42DE-862F-5E7331BC99E3}" srcOrd="1" destOrd="0" presId="urn:microsoft.com/office/officeart/2005/8/layout/StepDownProcess"/>
    <dgm:cxn modelId="{3B4E5288-3A9F-420B-AA1D-241EB245E0CA}" type="presParOf" srcId="{B9555175-3EF7-4153-BFC5-74C0DA52F9A2}" destId="{C039B259-2EB8-4A40-8DD7-0428970D4B8A}" srcOrd="2" destOrd="0" presId="urn:microsoft.com/office/officeart/2005/8/layout/StepDownProcess"/>
    <dgm:cxn modelId="{9B184D85-88E7-4D53-8232-ED2F0E9DD000}" type="presParOf" srcId="{3BDA5663-4527-47C7-A7E3-1CE0ED8B3C9D}" destId="{3ADAD939-6F9F-4C75-8777-1222DBDEAF38}" srcOrd="1" destOrd="0" presId="urn:microsoft.com/office/officeart/2005/8/layout/StepDownProcess"/>
    <dgm:cxn modelId="{1F1C070D-2AEE-435B-9224-B5A8ECE31351}" type="presParOf" srcId="{3BDA5663-4527-47C7-A7E3-1CE0ED8B3C9D}" destId="{9C7A2DF0-51FB-417B-B621-68DFD00808EB}" srcOrd="2" destOrd="0" presId="urn:microsoft.com/office/officeart/2005/8/layout/StepDownProcess"/>
    <dgm:cxn modelId="{5A697C4B-1249-4AC6-A137-FCDAC9FEBD66}" type="presParOf" srcId="{9C7A2DF0-51FB-417B-B621-68DFD00808EB}" destId="{173BC0A2-6E3B-442B-976F-ECDDE6DE92CC}" srcOrd="0" destOrd="0" presId="urn:microsoft.com/office/officeart/2005/8/layout/StepDownProcess"/>
    <dgm:cxn modelId="{4B78DA4A-EA2E-418E-B5B2-90630B469B53}" type="presParOf" srcId="{9C7A2DF0-51FB-417B-B621-68DFD00808EB}" destId="{FA76912F-0974-4560-A9B9-B4EAA78C077D}" srcOrd="1" destOrd="0" presId="urn:microsoft.com/office/officeart/2005/8/layout/StepDownProcess"/>
    <dgm:cxn modelId="{65304ED7-3157-4991-824E-B8DB7D9B254A}" type="presParOf" srcId="{9C7A2DF0-51FB-417B-B621-68DFD00808EB}" destId="{B2F73529-B179-4F78-A800-8F43F49251BB}" srcOrd="2" destOrd="0" presId="urn:microsoft.com/office/officeart/2005/8/layout/StepDownProcess"/>
    <dgm:cxn modelId="{2875EB24-2EB5-4405-A2A0-C8818767A5E5}" type="presParOf" srcId="{3BDA5663-4527-47C7-A7E3-1CE0ED8B3C9D}" destId="{71F7B299-0F67-4C8F-B4AE-F83B1FC284BF}" srcOrd="3" destOrd="0" presId="urn:microsoft.com/office/officeart/2005/8/layout/StepDownProcess"/>
    <dgm:cxn modelId="{92E60810-F161-459D-A48E-77C9B364F85D}" type="presParOf" srcId="{3BDA5663-4527-47C7-A7E3-1CE0ED8B3C9D}" destId="{1407AAD1-7D9A-415E-B2BA-05424039C323}" srcOrd="4" destOrd="0" presId="urn:microsoft.com/office/officeart/2005/8/layout/StepDownProcess"/>
    <dgm:cxn modelId="{0C101FFD-F725-4442-9FF8-833C5DACD3E4}" type="presParOf" srcId="{1407AAD1-7D9A-415E-B2BA-05424039C323}" destId="{52E1F180-5C8A-4363-B7B4-FD8FC82BC62B}" srcOrd="0" destOrd="0" presId="urn:microsoft.com/office/officeart/2005/8/layout/StepDownProcess"/>
    <dgm:cxn modelId="{1F555075-E6D0-4E5F-B1DF-4ECF46AF3122}" type="presParOf" srcId="{1407AAD1-7D9A-415E-B2BA-05424039C323}" destId="{F4ABA432-9EFA-498A-8AE9-8F4C0906E7F3}" srcOrd="1" destOrd="0" presId="urn:microsoft.com/office/officeart/2005/8/layout/StepDownProcess"/>
    <dgm:cxn modelId="{6F83FB4F-2CBE-4130-92A9-C4F36C654AAA}" type="presParOf" srcId="{1407AAD1-7D9A-415E-B2BA-05424039C323}" destId="{1030A9A7-F2B3-46F4-91D4-5DFA30C886D2}" srcOrd="2" destOrd="0" presId="urn:microsoft.com/office/officeart/2005/8/layout/StepDownProcess"/>
    <dgm:cxn modelId="{A95FE4A3-6201-4E97-B326-AC2C9A9C3BEB}" type="presParOf" srcId="{3BDA5663-4527-47C7-A7E3-1CE0ED8B3C9D}" destId="{E832B3DE-D467-4C06-AB24-35F2393023F3}" srcOrd="5" destOrd="0" presId="urn:microsoft.com/office/officeart/2005/8/layout/StepDownProcess"/>
    <dgm:cxn modelId="{BF6021CD-DD02-46F3-BCAE-1FCD3DD3AE39}" type="presParOf" srcId="{3BDA5663-4527-47C7-A7E3-1CE0ED8B3C9D}" destId="{6BF064E8-7D9A-4F9B-81AE-5AF491C88C49}" srcOrd="6" destOrd="0" presId="urn:microsoft.com/office/officeart/2005/8/layout/StepDownProcess"/>
    <dgm:cxn modelId="{E284BF50-D294-44C3-91C6-983483F0A301}" type="presParOf" srcId="{6BF064E8-7D9A-4F9B-81AE-5AF491C88C49}" destId="{DE986FA7-362C-4AB5-844F-BA2CA4BE3EB5}" srcOrd="0" destOrd="0" presId="urn:microsoft.com/office/officeart/2005/8/layout/StepDownProcess"/>
    <dgm:cxn modelId="{8CDCF2F3-5C55-4E80-A0D0-C81541342F83}" type="presParOf" srcId="{6BF064E8-7D9A-4F9B-81AE-5AF491C88C49}" destId="{AD669A9E-A21B-459A-A791-5BEA5A7CED5E}" srcOrd="1" destOrd="0" presId="urn:microsoft.com/office/officeart/2005/8/layout/StepDownProcess"/>
    <dgm:cxn modelId="{EE16DBA4-0879-4D4B-931F-00A957178304}" type="presParOf" srcId="{6BF064E8-7D9A-4F9B-81AE-5AF491C88C49}" destId="{AC22A252-5C35-4D6E-83BF-49D124AC4D47}" srcOrd="2" destOrd="0" presId="urn:microsoft.com/office/officeart/2005/8/layout/StepDownProcess"/>
    <dgm:cxn modelId="{359B87CD-1DD9-4FAD-B82C-CBE2B401DB60}" type="presParOf" srcId="{3BDA5663-4527-47C7-A7E3-1CE0ED8B3C9D}" destId="{19077F27-7A91-4C07-ACEC-907B5E685FC0}" srcOrd="7" destOrd="0" presId="urn:microsoft.com/office/officeart/2005/8/layout/StepDownProcess"/>
    <dgm:cxn modelId="{A80BDB9B-C16D-41AC-96BA-8CD617310EB5}" type="presParOf" srcId="{3BDA5663-4527-47C7-A7E3-1CE0ED8B3C9D}" destId="{FC296656-6DB1-42D2-A9C5-A5791478F2B7}" srcOrd="8" destOrd="0" presId="urn:microsoft.com/office/officeart/2005/8/layout/StepDownProcess"/>
    <dgm:cxn modelId="{71E5D5C5-AA38-49C7-BB27-E80B7CE8A617}" type="presParOf" srcId="{FC296656-6DB1-42D2-A9C5-A5791478F2B7}" destId="{A1F9F65D-0DFF-4D42-BC74-D3AC591ED8EC}" srcOrd="0" destOrd="0" presId="urn:microsoft.com/office/officeart/2005/8/layout/StepDownProcess"/>
    <dgm:cxn modelId="{596006C5-3A4A-43A1-9ABA-DCBC18F9AC7D}" type="presParOf" srcId="{FC296656-6DB1-42D2-A9C5-A5791478F2B7}" destId="{184915F3-2AC1-4B0F-B644-BB22514911B2}" srcOrd="1" destOrd="0" presId="urn:microsoft.com/office/officeart/2005/8/layout/StepDownProcess"/>
    <dgm:cxn modelId="{EDDD8F62-04DF-4778-9238-26BE7129CC83}" type="presParOf" srcId="{FC296656-6DB1-42D2-A9C5-A5791478F2B7}" destId="{103D0111-5208-408C-A969-5F023FA7E7FA}" srcOrd="2" destOrd="0" presId="urn:microsoft.com/office/officeart/2005/8/layout/StepDownProcess"/>
    <dgm:cxn modelId="{4C788C43-D98E-42D8-A93A-F29BE408DD86}" type="presParOf" srcId="{3BDA5663-4527-47C7-A7E3-1CE0ED8B3C9D}" destId="{5ACE688C-368E-410A-B0ED-636152EB165B}" srcOrd="9" destOrd="0" presId="urn:microsoft.com/office/officeart/2005/8/layout/StepDownProcess"/>
    <dgm:cxn modelId="{C39680B8-5925-4654-B857-4C5C1AE9F6F0}" type="presParOf" srcId="{3BDA5663-4527-47C7-A7E3-1CE0ED8B3C9D}" destId="{FC6E025D-63EE-47C9-870A-19BD4BC3EED3}" srcOrd="10" destOrd="0" presId="urn:microsoft.com/office/officeart/2005/8/layout/StepDownProcess"/>
    <dgm:cxn modelId="{ED7D216F-1A57-4FD8-BF8E-213018E0E746}" type="presParOf" srcId="{FC6E025D-63EE-47C9-870A-19BD4BC3EED3}" destId="{13E10724-F25A-4121-8868-B0C5C80F9276}"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576E79-0A72-40A0-BFA5-E18C6593D731}" type="doc">
      <dgm:prSet loTypeId="urn:microsoft.com/office/officeart/2005/8/layout/pyramid3" loCatId="pyramid" qsTypeId="urn:microsoft.com/office/officeart/2005/8/quickstyle/simple4" qsCatId="simple" csTypeId="urn:microsoft.com/office/officeart/2005/8/colors/accent4_3" csCatId="accent4" phldr="1"/>
      <dgm:spPr/>
      <dgm:t>
        <a:bodyPr/>
        <a:lstStyle/>
        <a:p>
          <a:endParaRPr lang="en-MY"/>
        </a:p>
      </dgm:t>
    </dgm:pt>
    <dgm:pt modelId="{344CC206-96EF-44E7-9A95-F10B793B7AF6}">
      <dgm:prSet phldrT="[Text]" phldr="0" custT="1"/>
      <dgm:spPr/>
      <dgm:t>
        <a:bodyPr/>
        <a:lstStyle/>
        <a:p>
          <a:r>
            <a:rPr lang="en-MY" sz="1800" dirty="0"/>
            <a:t>Objective 1</a:t>
          </a:r>
        </a:p>
      </dgm:t>
    </dgm:pt>
    <dgm:pt modelId="{74AF7938-D203-47FC-8143-BB2BD1B05BDE}" type="parTrans" cxnId="{F922425D-EA66-45A2-AD79-B5421FDDB5D0}">
      <dgm:prSet/>
      <dgm:spPr/>
      <dgm:t>
        <a:bodyPr/>
        <a:lstStyle/>
        <a:p>
          <a:endParaRPr lang="en-MY"/>
        </a:p>
      </dgm:t>
    </dgm:pt>
    <dgm:pt modelId="{90B62B74-F587-41C3-BDDE-F6648BE14175}" type="sibTrans" cxnId="{F922425D-EA66-45A2-AD79-B5421FDDB5D0}">
      <dgm:prSet/>
      <dgm:spPr/>
      <dgm:t>
        <a:bodyPr/>
        <a:lstStyle/>
        <a:p>
          <a:endParaRPr lang="en-MY"/>
        </a:p>
      </dgm:t>
    </dgm:pt>
    <dgm:pt modelId="{0F53FABE-F81A-493A-82FF-AB18CFE4FD6F}">
      <dgm:prSet phldrT="[Text]" phldr="0" custT="1"/>
      <dgm:spPr/>
      <dgm:t>
        <a:bodyPr/>
        <a:lstStyle/>
        <a:p>
          <a:r>
            <a:rPr lang="en-MY" sz="1800" dirty="0"/>
            <a:t>Objective 2</a:t>
          </a:r>
        </a:p>
      </dgm:t>
    </dgm:pt>
    <dgm:pt modelId="{232068FB-5E01-4D7A-ABFE-664EC6A9CAA8}" type="parTrans" cxnId="{88B5CEC5-30DE-452C-9C4F-18D467EF6FB3}">
      <dgm:prSet/>
      <dgm:spPr/>
      <dgm:t>
        <a:bodyPr/>
        <a:lstStyle/>
        <a:p>
          <a:endParaRPr lang="en-MY"/>
        </a:p>
      </dgm:t>
    </dgm:pt>
    <dgm:pt modelId="{0790BB50-EF9C-4F62-BD7B-92328C54CAD0}" type="sibTrans" cxnId="{88B5CEC5-30DE-452C-9C4F-18D467EF6FB3}">
      <dgm:prSet/>
      <dgm:spPr/>
      <dgm:t>
        <a:bodyPr/>
        <a:lstStyle/>
        <a:p>
          <a:endParaRPr lang="en-MY"/>
        </a:p>
      </dgm:t>
    </dgm:pt>
    <dgm:pt modelId="{4EA300EA-6E9E-4451-8C22-816258D90B25}">
      <dgm:prSet phldrT="[Text]" phldr="0" custT="1"/>
      <dgm:spPr/>
      <dgm:t>
        <a:bodyPr/>
        <a:lstStyle/>
        <a:p>
          <a:r>
            <a:rPr lang="en-MY" sz="1800" dirty="0"/>
            <a:t>Objective 3</a:t>
          </a:r>
        </a:p>
      </dgm:t>
    </dgm:pt>
    <dgm:pt modelId="{5C62CDE0-DFE2-4F4B-91B8-2DBAA01031E5}" type="parTrans" cxnId="{BFEFA893-6632-4AB1-8916-FB730660A95A}">
      <dgm:prSet/>
      <dgm:spPr/>
      <dgm:t>
        <a:bodyPr/>
        <a:lstStyle/>
        <a:p>
          <a:endParaRPr lang="en-MY"/>
        </a:p>
      </dgm:t>
    </dgm:pt>
    <dgm:pt modelId="{FBD4A4A1-63A8-43C8-B735-8E0CF9A04CE0}" type="sibTrans" cxnId="{BFEFA893-6632-4AB1-8916-FB730660A95A}">
      <dgm:prSet/>
      <dgm:spPr/>
      <dgm:t>
        <a:bodyPr/>
        <a:lstStyle/>
        <a:p>
          <a:endParaRPr lang="en-MY"/>
        </a:p>
      </dgm:t>
    </dgm:pt>
    <dgm:pt modelId="{9CE418C4-912B-4E07-9E84-BC8EEB55C5B6}" type="pres">
      <dgm:prSet presAssocID="{B5576E79-0A72-40A0-BFA5-E18C6593D731}" presName="Name0" presStyleCnt="0">
        <dgm:presLayoutVars>
          <dgm:dir/>
          <dgm:animLvl val="lvl"/>
          <dgm:resizeHandles val="exact"/>
        </dgm:presLayoutVars>
      </dgm:prSet>
      <dgm:spPr/>
    </dgm:pt>
    <dgm:pt modelId="{9D468DA4-4CE1-4AE5-8D34-65E6F0363BA3}" type="pres">
      <dgm:prSet presAssocID="{344CC206-96EF-44E7-9A95-F10B793B7AF6}" presName="Name8" presStyleCnt="0"/>
      <dgm:spPr/>
    </dgm:pt>
    <dgm:pt modelId="{F8B65EE8-2AF6-4695-B5A0-EA5005819D0F}" type="pres">
      <dgm:prSet presAssocID="{344CC206-96EF-44E7-9A95-F10B793B7AF6}" presName="level" presStyleLbl="node1" presStyleIdx="0" presStyleCnt="3">
        <dgm:presLayoutVars>
          <dgm:chMax val="1"/>
          <dgm:bulletEnabled val="1"/>
        </dgm:presLayoutVars>
      </dgm:prSet>
      <dgm:spPr/>
    </dgm:pt>
    <dgm:pt modelId="{DCFEC3B8-A2A6-459B-970B-3D3282658D94}" type="pres">
      <dgm:prSet presAssocID="{344CC206-96EF-44E7-9A95-F10B793B7AF6}" presName="levelTx" presStyleLbl="revTx" presStyleIdx="0" presStyleCnt="0">
        <dgm:presLayoutVars>
          <dgm:chMax val="1"/>
          <dgm:bulletEnabled val="1"/>
        </dgm:presLayoutVars>
      </dgm:prSet>
      <dgm:spPr/>
    </dgm:pt>
    <dgm:pt modelId="{F5FA93A5-D1F0-4227-B4A0-1BEAA6A765C2}" type="pres">
      <dgm:prSet presAssocID="{0F53FABE-F81A-493A-82FF-AB18CFE4FD6F}" presName="Name8" presStyleCnt="0"/>
      <dgm:spPr/>
    </dgm:pt>
    <dgm:pt modelId="{FAF9654F-B6AC-434B-A01F-421056774E39}" type="pres">
      <dgm:prSet presAssocID="{0F53FABE-F81A-493A-82FF-AB18CFE4FD6F}" presName="level" presStyleLbl="node1" presStyleIdx="1" presStyleCnt="3">
        <dgm:presLayoutVars>
          <dgm:chMax val="1"/>
          <dgm:bulletEnabled val="1"/>
        </dgm:presLayoutVars>
      </dgm:prSet>
      <dgm:spPr/>
    </dgm:pt>
    <dgm:pt modelId="{00A59636-8E32-494C-893F-B0708B7B9BC7}" type="pres">
      <dgm:prSet presAssocID="{0F53FABE-F81A-493A-82FF-AB18CFE4FD6F}" presName="levelTx" presStyleLbl="revTx" presStyleIdx="0" presStyleCnt="0">
        <dgm:presLayoutVars>
          <dgm:chMax val="1"/>
          <dgm:bulletEnabled val="1"/>
        </dgm:presLayoutVars>
      </dgm:prSet>
      <dgm:spPr/>
    </dgm:pt>
    <dgm:pt modelId="{5A941FE1-23C3-4979-9749-7A443EB84515}" type="pres">
      <dgm:prSet presAssocID="{4EA300EA-6E9E-4451-8C22-816258D90B25}" presName="Name8" presStyleCnt="0"/>
      <dgm:spPr/>
    </dgm:pt>
    <dgm:pt modelId="{1D2157C3-D1A7-4C4C-A41E-B05F2F9BD588}" type="pres">
      <dgm:prSet presAssocID="{4EA300EA-6E9E-4451-8C22-816258D90B25}" presName="level" presStyleLbl="node1" presStyleIdx="2" presStyleCnt="3">
        <dgm:presLayoutVars>
          <dgm:chMax val="1"/>
          <dgm:bulletEnabled val="1"/>
        </dgm:presLayoutVars>
      </dgm:prSet>
      <dgm:spPr/>
    </dgm:pt>
    <dgm:pt modelId="{07317099-0012-44B0-AA60-E37C50155290}" type="pres">
      <dgm:prSet presAssocID="{4EA300EA-6E9E-4451-8C22-816258D90B25}" presName="levelTx" presStyleLbl="revTx" presStyleIdx="0" presStyleCnt="0">
        <dgm:presLayoutVars>
          <dgm:chMax val="1"/>
          <dgm:bulletEnabled val="1"/>
        </dgm:presLayoutVars>
      </dgm:prSet>
      <dgm:spPr/>
    </dgm:pt>
  </dgm:ptLst>
  <dgm:cxnLst>
    <dgm:cxn modelId="{B6BEFC0E-941C-4771-A6CB-B56D1A7F121F}" type="presOf" srcId="{344CC206-96EF-44E7-9A95-F10B793B7AF6}" destId="{F8B65EE8-2AF6-4695-B5A0-EA5005819D0F}" srcOrd="0" destOrd="0" presId="urn:microsoft.com/office/officeart/2005/8/layout/pyramid3"/>
    <dgm:cxn modelId="{CEE77E19-D51B-41C9-B622-06204523DBCB}" type="presOf" srcId="{B5576E79-0A72-40A0-BFA5-E18C6593D731}" destId="{9CE418C4-912B-4E07-9E84-BC8EEB55C5B6}" srcOrd="0" destOrd="0" presId="urn:microsoft.com/office/officeart/2005/8/layout/pyramid3"/>
    <dgm:cxn modelId="{0CC0752F-E241-42F1-BB32-3D786CB7C682}" type="presOf" srcId="{0F53FABE-F81A-493A-82FF-AB18CFE4FD6F}" destId="{00A59636-8E32-494C-893F-B0708B7B9BC7}" srcOrd="1" destOrd="0" presId="urn:microsoft.com/office/officeart/2005/8/layout/pyramid3"/>
    <dgm:cxn modelId="{F922425D-EA66-45A2-AD79-B5421FDDB5D0}" srcId="{B5576E79-0A72-40A0-BFA5-E18C6593D731}" destId="{344CC206-96EF-44E7-9A95-F10B793B7AF6}" srcOrd="0" destOrd="0" parTransId="{74AF7938-D203-47FC-8143-BB2BD1B05BDE}" sibTransId="{90B62B74-F587-41C3-BDDE-F6648BE14175}"/>
    <dgm:cxn modelId="{BFEFA893-6632-4AB1-8916-FB730660A95A}" srcId="{B5576E79-0A72-40A0-BFA5-E18C6593D731}" destId="{4EA300EA-6E9E-4451-8C22-816258D90B25}" srcOrd="2" destOrd="0" parTransId="{5C62CDE0-DFE2-4F4B-91B8-2DBAA01031E5}" sibTransId="{FBD4A4A1-63A8-43C8-B735-8E0CF9A04CE0}"/>
    <dgm:cxn modelId="{B26138A0-AD58-4FBE-845D-57E16E2EB014}" type="presOf" srcId="{344CC206-96EF-44E7-9A95-F10B793B7AF6}" destId="{DCFEC3B8-A2A6-459B-970B-3D3282658D94}" srcOrd="1" destOrd="0" presId="urn:microsoft.com/office/officeart/2005/8/layout/pyramid3"/>
    <dgm:cxn modelId="{88B5CEC5-30DE-452C-9C4F-18D467EF6FB3}" srcId="{B5576E79-0A72-40A0-BFA5-E18C6593D731}" destId="{0F53FABE-F81A-493A-82FF-AB18CFE4FD6F}" srcOrd="1" destOrd="0" parTransId="{232068FB-5E01-4D7A-ABFE-664EC6A9CAA8}" sibTransId="{0790BB50-EF9C-4F62-BD7B-92328C54CAD0}"/>
    <dgm:cxn modelId="{A74F97DC-9304-42F5-BC9B-A865EC260E20}" type="presOf" srcId="{4EA300EA-6E9E-4451-8C22-816258D90B25}" destId="{1D2157C3-D1A7-4C4C-A41E-B05F2F9BD588}" srcOrd="0" destOrd="0" presId="urn:microsoft.com/office/officeart/2005/8/layout/pyramid3"/>
    <dgm:cxn modelId="{B2D46DE6-2021-4E07-BF33-2895EA50D9B0}" type="presOf" srcId="{4EA300EA-6E9E-4451-8C22-816258D90B25}" destId="{07317099-0012-44B0-AA60-E37C50155290}" srcOrd="1" destOrd="0" presId="urn:microsoft.com/office/officeart/2005/8/layout/pyramid3"/>
    <dgm:cxn modelId="{63014EFE-B48E-4F83-97BE-84FFE27FB8AA}" type="presOf" srcId="{0F53FABE-F81A-493A-82FF-AB18CFE4FD6F}" destId="{FAF9654F-B6AC-434B-A01F-421056774E39}" srcOrd="0" destOrd="0" presId="urn:microsoft.com/office/officeart/2005/8/layout/pyramid3"/>
    <dgm:cxn modelId="{A786D9DF-7D37-4D62-8685-175C9995C9A4}" type="presParOf" srcId="{9CE418C4-912B-4E07-9E84-BC8EEB55C5B6}" destId="{9D468DA4-4CE1-4AE5-8D34-65E6F0363BA3}" srcOrd="0" destOrd="0" presId="urn:microsoft.com/office/officeart/2005/8/layout/pyramid3"/>
    <dgm:cxn modelId="{36095DB0-92F9-4E9E-9984-1DA4A9FF4BF6}" type="presParOf" srcId="{9D468DA4-4CE1-4AE5-8D34-65E6F0363BA3}" destId="{F8B65EE8-2AF6-4695-B5A0-EA5005819D0F}" srcOrd="0" destOrd="0" presId="urn:microsoft.com/office/officeart/2005/8/layout/pyramid3"/>
    <dgm:cxn modelId="{684BE556-C3FF-43DB-9716-D62EE1E7660F}" type="presParOf" srcId="{9D468DA4-4CE1-4AE5-8D34-65E6F0363BA3}" destId="{DCFEC3B8-A2A6-459B-970B-3D3282658D94}" srcOrd="1" destOrd="0" presId="urn:microsoft.com/office/officeart/2005/8/layout/pyramid3"/>
    <dgm:cxn modelId="{7C40A20F-5DC1-4C79-A66C-B057F6CE5ADF}" type="presParOf" srcId="{9CE418C4-912B-4E07-9E84-BC8EEB55C5B6}" destId="{F5FA93A5-D1F0-4227-B4A0-1BEAA6A765C2}" srcOrd="1" destOrd="0" presId="urn:microsoft.com/office/officeart/2005/8/layout/pyramid3"/>
    <dgm:cxn modelId="{26A35A9F-3603-4CA3-997A-170456A4EFC6}" type="presParOf" srcId="{F5FA93A5-D1F0-4227-B4A0-1BEAA6A765C2}" destId="{FAF9654F-B6AC-434B-A01F-421056774E39}" srcOrd="0" destOrd="0" presId="urn:microsoft.com/office/officeart/2005/8/layout/pyramid3"/>
    <dgm:cxn modelId="{A4FCE7A2-7EF0-4BDD-BEAC-E2A43F7BDF77}" type="presParOf" srcId="{F5FA93A5-D1F0-4227-B4A0-1BEAA6A765C2}" destId="{00A59636-8E32-494C-893F-B0708B7B9BC7}" srcOrd="1" destOrd="0" presId="urn:microsoft.com/office/officeart/2005/8/layout/pyramid3"/>
    <dgm:cxn modelId="{9395D46B-868B-4055-AC74-64A1275E241D}" type="presParOf" srcId="{9CE418C4-912B-4E07-9E84-BC8EEB55C5B6}" destId="{5A941FE1-23C3-4979-9749-7A443EB84515}" srcOrd="2" destOrd="0" presId="urn:microsoft.com/office/officeart/2005/8/layout/pyramid3"/>
    <dgm:cxn modelId="{C1B6EE98-B47D-4072-8E7D-C26D9F7AB8A3}" type="presParOf" srcId="{5A941FE1-23C3-4979-9749-7A443EB84515}" destId="{1D2157C3-D1A7-4C4C-A41E-B05F2F9BD588}" srcOrd="0" destOrd="0" presId="urn:microsoft.com/office/officeart/2005/8/layout/pyramid3"/>
    <dgm:cxn modelId="{E0EDE192-6D4B-4E65-915B-15B3AFB76A8C}" type="presParOf" srcId="{5A941FE1-23C3-4979-9749-7A443EB84515}" destId="{07317099-0012-44B0-AA60-E37C50155290}"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4D2126-5873-4FCF-87CD-F4BDCAF744D3}" type="doc">
      <dgm:prSet loTypeId="urn:microsoft.com/office/officeart/2005/8/layout/chevron1" loCatId="process" qsTypeId="urn:microsoft.com/office/officeart/2005/8/quickstyle/simple4" qsCatId="simple" csTypeId="urn:microsoft.com/office/officeart/2005/8/colors/accent2_3" csCatId="accent2" phldr="1"/>
      <dgm:spPr/>
      <dgm:t>
        <a:bodyPr/>
        <a:lstStyle/>
        <a:p>
          <a:endParaRPr lang="en-MY"/>
        </a:p>
      </dgm:t>
    </dgm:pt>
    <dgm:pt modelId="{B0077720-D68F-44D0-9C93-C233008B7660}">
      <dgm:prSet phldrT="[Text]" phldr="0" custT="1"/>
      <dgm:spPr/>
      <dgm:t>
        <a:bodyPr/>
        <a:lstStyle/>
        <a:p>
          <a:r>
            <a:rPr lang="en-MY" sz="1600" dirty="0">
              <a:solidFill>
                <a:schemeClr val="tx1"/>
              </a:solidFill>
            </a:rPr>
            <a:t>Objective 1</a:t>
          </a:r>
        </a:p>
      </dgm:t>
    </dgm:pt>
    <dgm:pt modelId="{E32909F7-918C-4407-B558-F8080A090F92}" type="parTrans" cxnId="{E226C503-BBE3-4F54-BDE7-2EA79AFBF037}">
      <dgm:prSet/>
      <dgm:spPr/>
      <dgm:t>
        <a:bodyPr/>
        <a:lstStyle/>
        <a:p>
          <a:endParaRPr lang="en-MY"/>
        </a:p>
      </dgm:t>
    </dgm:pt>
    <dgm:pt modelId="{D8CA8D4F-447F-4D1B-A1BD-C466C5B97BEB}" type="sibTrans" cxnId="{E226C503-BBE3-4F54-BDE7-2EA79AFBF037}">
      <dgm:prSet/>
      <dgm:spPr/>
      <dgm:t>
        <a:bodyPr/>
        <a:lstStyle/>
        <a:p>
          <a:endParaRPr lang="en-MY"/>
        </a:p>
      </dgm:t>
    </dgm:pt>
    <dgm:pt modelId="{FA695A5F-B025-484A-893B-6EB2FD8B7679}">
      <dgm:prSet phldrT="[Text]" custT="1"/>
      <dgm:spPr/>
      <dgm:t>
        <a:bodyPr/>
        <a:lstStyle/>
        <a:p>
          <a:r>
            <a:rPr lang="en-MY" sz="1600" dirty="0">
              <a:solidFill>
                <a:schemeClr val="tx1"/>
              </a:solidFill>
            </a:rPr>
            <a:t>Objective 2</a:t>
          </a:r>
        </a:p>
      </dgm:t>
    </dgm:pt>
    <dgm:pt modelId="{2E6686B7-25DD-4017-9196-6B46F06F7E60}" type="parTrans" cxnId="{29DAF8D3-41F1-4CDB-B618-5468C492E4D5}">
      <dgm:prSet/>
      <dgm:spPr/>
      <dgm:t>
        <a:bodyPr/>
        <a:lstStyle/>
        <a:p>
          <a:endParaRPr lang="en-MY"/>
        </a:p>
      </dgm:t>
    </dgm:pt>
    <dgm:pt modelId="{13C2DEBD-9A95-481D-B58E-987C79DB17E1}" type="sibTrans" cxnId="{29DAF8D3-41F1-4CDB-B618-5468C492E4D5}">
      <dgm:prSet/>
      <dgm:spPr/>
      <dgm:t>
        <a:bodyPr/>
        <a:lstStyle/>
        <a:p>
          <a:endParaRPr lang="en-MY"/>
        </a:p>
      </dgm:t>
    </dgm:pt>
    <dgm:pt modelId="{E67C1936-AD7A-4063-87F6-6D97908BBF12}">
      <dgm:prSet phldrT="[Text]" custT="1"/>
      <dgm:spPr/>
      <dgm:t>
        <a:bodyPr/>
        <a:lstStyle/>
        <a:p>
          <a:r>
            <a:rPr lang="en-MY" sz="1600" dirty="0">
              <a:solidFill>
                <a:schemeClr val="tx1"/>
              </a:solidFill>
            </a:rPr>
            <a:t>Objective 3</a:t>
          </a:r>
        </a:p>
      </dgm:t>
    </dgm:pt>
    <dgm:pt modelId="{747A1546-4302-4C93-A63A-E475059791BD}" type="parTrans" cxnId="{F4215B5E-42D5-48FC-B3F9-A5385E3B6E08}">
      <dgm:prSet/>
      <dgm:spPr/>
      <dgm:t>
        <a:bodyPr/>
        <a:lstStyle/>
        <a:p>
          <a:endParaRPr lang="en-MY"/>
        </a:p>
      </dgm:t>
    </dgm:pt>
    <dgm:pt modelId="{35326396-BAFB-4CC4-9DCD-1B1C715AFC74}" type="sibTrans" cxnId="{F4215B5E-42D5-48FC-B3F9-A5385E3B6E08}">
      <dgm:prSet/>
      <dgm:spPr/>
      <dgm:t>
        <a:bodyPr/>
        <a:lstStyle/>
        <a:p>
          <a:endParaRPr lang="en-MY"/>
        </a:p>
      </dgm:t>
    </dgm:pt>
    <dgm:pt modelId="{15D02CAA-C541-4271-9EEF-985102DFB65B}" type="pres">
      <dgm:prSet presAssocID="{584D2126-5873-4FCF-87CD-F4BDCAF744D3}" presName="Name0" presStyleCnt="0">
        <dgm:presLayoutVars>
          <dgm:dir/>
          <dgm:animLvl val="lvl"/>
          <dgm:resizeHandles val="exact"/>
        </dgm:presLayoutVars>
      </dgm:prSet>
      <dgm:spPr/>
    </dgm:pt>
    <dgm:pt modelId="{C9E1FC38-6282-4B6F-A152-ECD2E6440EA8}" type="pres">
      <dgm:prSet presAssocID="{B0077720-D68F-44D0-9C93-C233008B7660}" presName="parTxOnly" presStyleLbl="node1" presStyleIdx="0" presStyleCnt="3">
        <dgm:presLayoutVars>
          <dgm:chMax val="0"/>
          <dgm:chPref val="0"/>
          <dgm:bulletEnabled val="1"/>
        </dgm:presLayoutVars>
      </dgm:prSet>
      <dgm:spPr/>
    </dgm:pt>
    <dgm:pt modelId="{CFDC3559-C779-493B-9D09-EB9B461EF2BC}" type="pres">
      <dgm:prSet presAssocID="{D8CA8D4F-447F-4D1B-A1BD-C466C5B97BEB}" presName="parTxOnlySpace" presStyleCnt="0"/>
      <dgm:spPr/>
    </dgm:pt>
    <dgm:pt modelId="{C8C5F7F5-51C9-4BAD-9317-3EEADF9D1A66}" type="pres">
      <dgm:prSet presAssocID="{FA695A5F-B025-484A-893B-6EB2FD8B7679}" presName="parTxOnly" presStyleLbl="node1" presStyleIdx="1" presStyleCnt="3">
        <dgm:presLayoutVars>
          <dgm:chMax val="0"/>
          <dgm:chPref val="0"/>
          <dgm:bulletEnabled val="1"/>
        </dgm:presLayoutVars>
      </dgm:prSet>
      <dgm:spPr/>
    </dgm:pt>
    <dgm:pt modelId="{95D01EC1-306F-4C95-911A-A651FB656004}" type="pres">
      <dgm:prSet presAssocID="{13C2DEBD-9A95-481D-B58E-987C79DB17E1}" presName="parTxOnlySpace" presStyleCnt="0"/>
      <dgm:spPr/>
    </dgm:pt>
    <dgm:pt modelId="{27A5C92B-8DDC-4B0B-8E0D-290952423541}" type="pres">
      <dgm:prSet presAssocID="{E67C1936-AD7A-4063-87F6-6D97908BBF12}" presName="parTxOnly" presStyleLbl="node1" presStyleIdx="2" presStyleCnt="3">
        <dgm:presLayoutVars>
          <dgm:chMax val="0"/>
          <dgm:chPref val="0"/>
          <dgm:bulletEnabled val="1"/>
        </dgm:presLayoutVars>
      </dgm:prSet>
      <dgm:spPr/>
    </dgm:pt>
  </dgm:ptLst>
  <dgm:cxnLst>
    <dgm:cxn modelId="{E226C503-BBE3-4F54-BDE7-2EA79AFBF037}" srcId="{584D2126-5873-4FCF-87CD-F4BDCAF744D3}" destId="{B0077720-D68F-44D0-9C93-C233008B7660}" srcOrd="0" destOrd="0" parTransId="{E32909F7-918C-4407-B558-F8080A090F92}" sibTransId="{D8CA8D4F-447F-4D1B-A1BD-C466C5B97BEB}"/>
    <dgm:cxn modelId="{151D8D1A-1DF8-4F08-BDA2-37441978D024}" type="presOf" srcId="{B0077720-D68F-44D0-9C93-C233008B7660}" destId="{C9E1FC38-6282-4B6F-A152-ECD2E6440EA8}" srcOrd="0" destOrd="0" presId="urn:microsoft.com/office/officeart/2005/8/layout/chevron1"/>
    <dgm:cxn modelId="{F4215B5E-42D5-48FC-B3F9-A5385E3B6E08}" srcId="{584D2126-5873-4FCF-87CD-F4BDCAF744D3}" destId="{E67C1936-AD7A-4063-87F6-6D97908BBF12}" srcOrd="2" destOrd="0" parTransId="{747A1546-4302-4C93-A63A-E475059791BD}" sibTransId="{35326396-BAFB-4CC4-9DCD-1B1C715AFC74}"/>
    <dgm:cxn modelId="{960E159B-8C24-45B9-B5B9-27361B513293}" type="presOf" srcId="{584D2126-5873-4FCF-87CD-F4BDCAF744D3}" destId="{15D02CAA-C541-4271-9EEF-985102DFB65B}" srcOrd="0" destOrd="0" presId="urn:microsoft.com/office/officeart/2005/8/layout/chevron1"/>
    <dgm:cxn modelId="{04B339A7-579B-4EF6-AEE6-7CDB3F71062B}" type="presOf" srcId="{E67C1936-AD7A-4063-87F6-6D97908BBF12}" destId="{27A5C92B-8DDC-4B0B-8E0D-290952423541}" srcOrd="0" destOrd="0" presId="urn:microsoft.com/office/officeart/2005/8/layout/chevron1"/>
    <dgm:cxn modelId="{0A939EA8-F5F7-4BDA-8267-232E6873D414}" type="presOf" srcId="{FA695A5F-B025-484A-893B-6EB2FD8B7679}" destId="{C8C5F7F5-51C9-4BAD-9317-3EEADF9D1A66}" srcOrd="0" destOrd="0" presId="urn:microsoft.com/office/officeart/2005/8/layout/chevron1"/>
    <dgm:cxn modelId="{29DAF8D3-41F1-4CDB-B618-5468C492E4D5}" srcId="{584D2126-5873-4FCF-87CD-F4BDCAF744D3}" destId="{FA695A5F-B025-484A-893B-6EB2FD8B7679}" srcOrd="1" destOrd="0" parTransId="{2E6686B7-25DD-4017-9196-6B46F06F7E60}" sibTransId="{13C2DEBD-9A95-481D-B58E-987C79DB17E1}"/>
    <dgm:cxn modelId="{0C2384DB-1914-438C-92EF-E79DFBF59DDF}" type="presParOf" srcId="{15D02CAA-C541-4271-9EEF-985102DFB65B}" destId="{C9E1FC38-6282-4B6F-A152-ECD2E6440EA8}" srcOrd="0" destOrd="0" presId="urn:microsoft.com/office/officeart/2005/8/layout/chevron1"/>
    <dgm:cxn modelId="{DE92E8F8-9C83-4D93-8BB0-21C723ADD1D2}" type="presParOf" srcId="{15D02CAA-C541-4271-9EEF-985102DFB65B}" destId="{CFDC3559-C779-493B-9D09-EB9B461EF2BC}" srcOrd="1" destOrd="0" presId="urn:microsoft.com/office/officeart/2005/8/layout/chevron1"/>
    <dgm:cxn modelId="{C1CC9B26-7FDE-42B1-973C-4A3CC8F12B28}" type="presParOf" srcId="{15D02CAA-C541-4271-9EEF-985102DFB65B}" destId="{C8C5F7F5-51C9-4BAD-9317-3EEADF9D1A66}" srcOrd="2" destOrd="0" presId="urn:microsoft.com/office/officeart/2005/8/layout/chevron1"/>
    <dgm:cxn modelId="{F4EB3D1D-1D18-4F12-9C92-2D4D15681CE9}" type="presParOf" srcId="{15D02CAA-C541-4271-9EEF-985102DFB65B}" destId="{95D01EC1-306F-4C95-911A-A651FB656004}" srcOrd="3" destOrd="0" presId="urn:microsoft.com/office/officeart/2005/8/layout/chevron1"/>
    <dgm:cxn modelId="{558B95BF-1B12-4688-8833-EFA771C384A1}" type="presParOf" srcId="{15D02CAA-C541-4271-9EEF-985102DFB65B}" destId="{27A5C92B-8DDC-4B0B-8E0D-290952423541}"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7A20A8-8646-422D-9E93-377EA27EB6A7}" type="doc">
      <dgm:prSet loTypeId="urn:microsoft.com/office/officeart/2005/8/layout/venn2" loCatId="relationship" qsTypeId="urn:microsoft.com/office/officeart/2005/8/quickstyle/simple5" qsCatId="simple" csTypeId="urn:microsoft.com/office/officeart/2005/8/colors/accent4_3" csCatId="accent4" phldr="1"/>
      <dgm:spPr/>
      <dgm:t>
        <a:bodyPr/>
        <a:lstStyle/>
        <a:p>
          <a:endParaRPr lang="en-MY"/>
        </a:p>
      </dgm:t>
    </dgm:pt>
    <dgm:pt modelId="{103C42B9-E4B8-43E6-A12A-234E5ACCF4AB}">
      <dgm:prSet phldrT="[Text]" phldr="0" custT="1"/>
      <dgm:spPr/>
      <dgm:t>
        <a:bodyPr/>
        <a:lstStyle/>
        <a:p>
          <a:r>
            <a:rPr lang="en-MY" sz="1200" b="1" dirty="0"/>
            <a:t>Composites</a:t>
          </a:r>
        </a:p>
      </dgm:t>
    </dgm:pt>
    <dgm:pt modelId="{153F72BB-A23E-4595-A388-7EB8C02E75F9}" type="parTrans" cxnId="{B187966F-62B1-49D6-AC64-D0376BB7776F}">
      <dgm:prSet/>
      <dgm:spPr/>
      <dgm:t>
        <a:bodyPr/>
        <a:lstStyle/>
        <a:p>
          <a:endParaRPr lang="en-MY"/>
        </a:p>
      </dgm:t>
    </dgm:pt>
    <dgm:pt modelId="{82DA7A80-619B-43FA-9BFE-0CC7AB12A4EF}" type="sibTrans" cxnId="{B187966F-62B1-49D6-AC64-D0376BB7776F}">
      <dgm:prSet/>
      <dgm:spPr/>
      <dgm:t>
        <a:bodyPr/>
        <a:lstStyle/>
        <a:p>
          <a:endParaRPr lang="en-MY"/>
        </a:p>
      </dgm:t>
    </dgm:pt>
    <dgm:pt modelId="{B0B55617-F87E-4622-A867-E9F2C75A40DD}">
      <dgm:prSet phldrT="[Text]" phldr="0" custT="1"/>
      <dgm:spPr/>
      <dgm:t>
        <a:bodyPr/>
        <a:lstStyle/>
        <a:p>
          <a:r>
            <a:rPr lang="en-MY" sz="1200" b="1"/>
            <a:t>Fiber reinforcement</a:t>
          </a:r>
          <a:endParaRPr lang="en-MY" sz="1200" b="1" dirty="0"/>
        </a:p>
      </dgm:t>
    </dgm:pt>
    <dgm:pt modelId="{140B055D-C400-4520-A0E8-9401B73CAE0D}" type="parTrans" cxnId="{B999A6F2-1092-4E87-997B-E7B3E17C832D}">
      <dgm:prSet/>
      <dgm:spPr/>
      <dgm:t>
        <a:bodyPr/>
        <a:lstStyle/>
        <a:p>
          <a:endParaRPr lang="en-MY"/>
        </a:p>
      </dgm:t>
    </dgm:pt>
    <dgm:pt modelId="{FB04E958-2A1D-4DAB-A381-9E4920020DA4}" type="sibTrans" cxnId="{B999A6F2-1092-4E87-997B-E7B3E17C832D}">
      <dgm:prSet/>
      <dgm:spPr/>
      <dgm:t>
        <a:bodyPr/>
        <a:lstStyle/>
        <a:p>
          <a:endParaRPr lang="en-MY"/>
        </a:p>
      </dgm:t>
    </dgm:pt>
    <dgm:pt modelId="{CCAFB180-0DDB-4B48-8BBF-B566A05FCCAA}">
      <dgm:prSet phldrT="[Text]" phldr="0" custT="1"/>
      <dgm:spPr/>
      <dgm:t>
        <a:bodyPr/>
        <a:lstStyle/>
        <a:p>
          <a:r>
            <a:rPr lang="en-MY" sz="1200" b="1" dirty="0"/>
            <a:t>Natural vs Synthetic</a:t>
          </a:r>
        </a:p>
      </dgm:t>
    </dgm:pt>
    <dgm:pt modelId="{54428A9A-7DBD-47CD-81AB-D2B03E81F663}" type="parTrans" cxnId="{8C77C51B-FE7D-49A4-86D7-ECE2ACB3C77C}">
      <dgm:prSet/>
      <dgm:spPr/>
      <dgm:t>
        <a:bodyPr/>
        <a:lstStyle/>
        <a:p>
          <a:endParaRPr lang="en-MY"/>
        </a:p>
      </dgm:t>
    </dgm:pt>
    <dgm:pt modelId="{9FEF3706-AFFF-4020-81CF-EB55333AF864}" type="sibTrans" cxnId="{8C77C51B-FE7D-49A4-86D7-ECE2ACB3C77C}">
      <dgm:prSet/>
      <dgm:spPr/>
      <dgm:t>
        <a:bodyPr/>
        <a:lstStyle/>
        <a:p>
          <a:endParaRPr lang="en-MY"/>
        </a:p>
      </dgm:t>
    </dgm:pt>
    <dgm:pt modelId="{5E812F19-50D6-4E09-A5A4-60AECC6A61CC}">
      <dgm:prSet phldrT="[Text]" phldr="0" custT="1"/>
      <dgm:spPr/>
      <dgm:t>
        <a:bodyPr/>
        <a:lstStyle/>
        <a:p>
          <a:r>
            <a:rPr lang="en-MY" sz="1200" b="1" dirty="0"/>
            <a:t>Durian</a:t>
          </a:r>
        </a:p>
      </dgm:t>
    </dgm:pt>
    <dgm:pt modelId="{ECB2EE6C-4712-4BF3-B49A-2B6E932541A4}" type="parTrans" cxnId="{D65E5FF5-5145-4EB7-B747-42908B779C90}">
      <dgm:prSet/>
      <dgm:spPr/>
      <dgm:t>
        <a:bodyPr/>
        <a:lstStyle/>
        <a:p>
          <a:endParaRPr lang="en-MY"/>
        </a:p>
      </dgm:t>
    </dgm:pt>
    <dgm:pt modelId="{7E595471-FDF8-4974-B106-24EFA9AD0A37}" type="sibTrans" cxnId="{D65E5FF5-5145-4EB7-B747-42908B779C90}">
      <dgm:prSet/>
      <dgm:spPr/>
      <dgm:t>
        <a:bodyPr/>
        <a:lstStyle/>
        <a:p>
          <a:endParaRPr lang="en-MY"/>
        </a:p>
      </dgm:t>
    </dgm:pt>
    <dgm:pt modelId="{C20517DE-ED1F-4B65-ACC2-9886B1F2EFC2}" type="pres">
      <dgm:prSet presAssocID="{657A20A8-8646-422D-9E93-377EA27EB6A7}" presName="Name0" presStyleCnt="0">
        <dgm:presLayoutVars>
          <dgm:chMax val="7"/>
          <dgm:resizeHandles val="exact"/>
        </dgm:presLayoutVars>
      </dgm:prSet>
      <dgm:spPr/>
    </dgm:pt>
    <dgm:pt modelId="{403D6BAE-8EB2-4D3A-973E-F97CDC5E6F0B}" type="pres">
      <dgm:prSet presAssocID="{657A20A8-8646-422D-9E93-377EA27EB6A7}" presName="comp1" presStyleCnt="0"/>
      <dgm:spPr/>
    </dgm:pt>
    <dgm:pt modelId="{EE1D9B43-B014-4CDD-9720-08DB8472A81C}" type="pres">
      <dgm:prSet presAssocID="{657A20A8-8646-422D-9E93-377EA27EB6A7}" presName="circle1" presStyleLbl="node1" presStyleIdx="0" presStyleCnt="4"/>
      <dgm:spPr/>
    </dgm:pt>
    <dgm:pt modelId="{098F21A9-A713-4D7A-BCE5-FD9D226663C9}" type="pres">
      <dgm:prSet presAssocID="{657A20A8-8646-422D-9E93-377EA27EB6A7}" presName="c1text" presStyleLbl="node1" presStyleIdx="0" presStyleCnt="4">
        <dgm:presLayoutVars>
          <dgm:bulletEnabled val="1"/>
        </dgm:presLayoutVars>
      </dgm:prSet>
      <dgm:spPr/>
    </dgm:pt>
    <dgm:pt modelId="{CB5165BA-8CD9-4C92-9507-5341AE6BA38C}" type="pres">
      <dgm:prSet presAssocID="{657A20A8-8646-422D-9E93-377EA27EB6A7}" presName="comp2" presStyleCnt="0"/>
      <dgm:spPr/>
    </dgm:pt>
    <dgm:pt modelId="{864A1292-86EA-49D0-AF21-BD110E6065AA}" type="pres">
      <dgm:prSet presAssocID="{657A20A8-8646-422D-9E93-377EA27EB6A7}" presName="circle2" presStyleLbl="node1" presStyleIdx="1" presStyleCnt="4"/>
      <dgm:spPr/>
    </dgm:pt>
    <dgm:pt modelId="{2941D54B-2623-4A2A-ACAD-F7E23C790873}" type="pres">
      <dgm:prSet presAssocID="{657A20A8-8646-422D-9E93-377EA27EB6A7}" presName="c2text" presStyleLbl="node1" presStyleIdx="1" presStyleCnt="4">
        <dgm:presLayoutVars>
          <dgm:bulletEnabled val="1"/>
        </dgm:presLayoutVars>
      </dgm:prSet>
      <dgm:spPr/>
    </dgm:pt>
    <dgm:pt modelId="{C066026A-9A1B-4E93-A6D6-A892FEE7BAB4}" type="pres">
      <dgm:prSet presAssocID="{657A20A8-8646-422D-9E93-377EA27EB6A7}" presName="comp3" presStyleCnt="0"/>
      <dgm:spPr/>
    </dgm:pt>
    <dgm:pt modelId="{E16F8D44-8C41-460F-8E6D-E4AAB3FDAD87}" type="pres">
      <dgm:prSet presAssocID="{657A20A8-8646-422D-9E93-377EA27EB6A7}" presName="circle3" presStyleLbl="node1" presStyleIdx="2" presStyleCnt="4"/>
      <dgm:spPr/>
    </dgm:pt>
    <dgm:pt modelId="{88398CBA-D1D9-479B-9524-30AF12DF1E8C}" type="pres">
      <dgm:prSet presAssocID="{657A20A8-8646-422D-9E93-377EA27EB6A7}" presName="c3text" presStyleLbl="node1" presStyleIdx="2" presStyleCnt="4">
        <dgm:presLayoutVars>
          <dgm:bulletEnabled val="1"/>
        </dgm:presLayoutVars>
      </dgm:prSet>
      <dgm:spPr/>
    </dgm:pt>
    <dgm:pt modelId="{4246C5BB-BE40-4EFD-ABB7-655DCC98A09D}" type="pres">
      <dgm:prSet presAssocID="{657A20A8-8646-422D-9E93-377EA27EB6A7}" presName="comp4" presStyleCnt="0"/>
      <dgm:spPr/>
    </dgm:pt>
    <dgm:pt modelId="{93244441-978A-44D7-BBDD-825CB64AEA6B}" type="pres">
      <dgm:prSet presAssocID="{657A20A8-8646-422D-9E93-377EA27EB6A7}" presName="circle4" presStyleLbl="node1" presStyleIdx="3" presStyleCnt="4"/>
      <dgm:spPr/>
    </dgm:pt>
    <dgm:pt modelId="{4A85B65C-3CAE-421A-A6B8-3D4ABC452266}" type="pres">
      <dgm:prSet presAssocID="{657A20A8-8646-422D-9E93-377EA27EB6A7}" presName="c4text" presStyleLbl="node1" presStyleIdx="3" presStyleCnt="4">
        <dgm:presLayoutVars>
          <dgm:bulletEnabled val="1"/>
        </dgm:presLayoutVars>
      </dgm:prSet>
      <dgm:spPr/>
    </dgm:pt>
  </dgm:ptLst>
  <dgm:cxnLst>
    <dgm:cxn modelId="{8C77C51B-FE7D-49A4-86D7-ECE2ACB3C77C}" srcId="{657A20A8-8646-422D-9E93-377EA27EB6A7}" destId="{CCAFB180-0DDB-4B48-8BBF-B566A05FCCAA}" srcOrd="2" destOrd="0" parTransId="{54428A9A-7DBD-47CD-81AB-D2B03E81F663}" sibTransId="{9FEF3706-AFFF-4020-81CF-EB55333AF864}"/>
    <dgm:cxn modelId="{5D2B9E44-44D3-49AD-B2B7-DDF0538FB2D3}" type="presOf" srcId="{5E812F19-50D6-4E09-A5A4-60AECC6A61CC}" destId="{93244441-978A-44D7-BBDD-825CB64AEA6B}" srcOrd="0" destOrd="0" presId="urn:microsoft.com/office/officeart/2005/8/layout/venn2"/>
    <dgm:cxn modelId="{36A6794C-4CD6-4D0A-B696-73FB7725EF41}" type="presOf" srcId="{CCAFB180-0DDB-4B48-8BBF-B566A05FCCAA}" destId="{E16F8D44-8C41-460F-8E6D-E4AAB3FDAD87}" srcOrd="0" destOrd="0" presId="urn:microsoft.com/office/officeart/2005/8/layout/venn2"/>
    <dgm:cxn modelId="{B187966F-62B1-49D6-AC64-D0376BB7776F}" srcId="{657A20A8-8646-422D-9E93-377EA27EB6A7}" destId="{103C42B9-E4B8-43E6-A12A-234E5ACCF4AB}" srcOrd="0" destOrd="0" parTransId="{153F72BB-A23E-4595-A388-7EB8C02E75F9}" sibTransId="{82DA7A80-619B-43FA-9BFE-0CC7AB12A4EF}"/>
    <dgm:cxn modelId="{FB22976F-27A7-43D0-A802-944FA4A5C4D0}" type="presOf" srcId="{5E812F19-50D6-4E09-A5A4-60AECC6A61CC}" destId="{4A85B65C-3CAE-421A-A6B8-3D4ABC452266}" srcOrd="1" destOrd="0" presId="urn:microsoft.com/office/officeart/2005/8/layout/venn2"/>
    <dgm:cxn modelId="{CECCC073-AFFF-48F7-99D0-C3929309AE22}" type="presOf" srcId="{CCAFB180-0DDB-4B48-8BBF-B566A05FCCAA}" destId="{88398CBA-D1D9-479B-9524-30AF12DF1E8C}" srcOrd="1" destOrd="0" presId="urn:microsoft.com/office/officeart/2005/8/layout/venn2"/>
    <dgm:cxn modelId="{CBF8DD8F-2FCB-477D-AB93-693A2CDF7392}" type="presOf" srcId="{B0B55617-F87E-4622-A867-E9F2C75A40DD}" destId="{2941D54B-2623-4A2A-ACAD-F7E23C790873}" srcOrd="1" destOrd="0" presId="urn:microsoft.com/office/officeart/2005/8/layout/venn2"/>
    <dgm:cxn modelId="{C4E04D96-B7B1-4398-AC0F-C770E80BBAE1}" type="presOf" srcId="{103C42B9-E4B8-43E6-A12A-234E5ACCF4AB}" destId="{098F21A9-A713-4D7A-BCE5-FD9D226663C9}" srcOrd="1" destOrd="0" presId="urn:microsoft.com/office/officeart/2005/8/layout/venn2"/>
    <dgm:cxn modelId="{B16521A6-CEB0-4336-B13E-5B11FAA2FE93}" type="presOf" srcId="{103C42B9-E4B8-43E6-A12A-234E5ACCF4AB}" destId="{EE1D9B43-B014-4CDD-9720-08DB8472A81C}" srcOrd="0" destOrd="0" presId="urn:microsoft.com/office/officeart/2005/8/layout/venn2"/>
    <dgm:cxn modelId="{F58395C5-412D-4BA6-B3FB-9516BFA95FF8}" type="presOf" srcId="{B0B55617-F87E-4622-A867-E9F2C75A40DD}" destId="{864A1292-86EA-49D0-AF21-BD110E6065AA}" srcOrd="0" destOrd="0" presId="urn:microsoft.com/office/officeart/2005/8/layout/venn2"/>
    <dgm:cxn modelId="{79697BE8-F7B4-4099-84C6-A419164F12C2}" type="presOf" srcId="{657A20A8-8646-422D-9E93-377EA27EB6A7}" destId="{C20517DE-ED1F-4B65-ACC2-9886B1F2EFC2}" srcOrd="0" destOrd="0" presId="urn:microsoft.com/office/officeart/2005/8/layout/venn2"/>
    <dgm:cxn modelId="{B999A6F2-1092-4E87-997B-E7B3E17C832D}" srcId="{657A20A8-8646-422D-9E93-377EA27EB6A7}" destId="{B0B55617-F87E-4622-A867-E9F2C75A40DD}" srcOrd="1" destOrd="0" parTransId="{140B055D-C400-4520-A0E8-9401B73CAE0D}" sibTransId="{FB04E958-2A1D-4DAB-A381-9E4920020DA4}"/>
    <dgm:cxn modelId="{D65E5FF5-5145-4EB7-B747-42908B779C90}" srcId="{657A20A8-8646-422D-9E93-377EA27EB6A7}" destId="{5E812F19-50D6-4E09-A5A4-60AECC6A61CC}" srcOrd="3" destOrd="0" parTransId="{ECB2EE6C-4712-4BF3-B49A-2B6E932541A4}" sibTransId="{7E595471-FDF8-4974-B106-24EFA9AD0A37}"/>
    <dgm:cxn modelId="{D8F51148-471B-476F-AC6C-506EDD160CE1}" type="presParOf" srcId="{C20517DE-ED1F-4B65-ACC2-9886B1F2EFC2}" destId="{403D6BAE-8EB2-4D3A-973E-F97CDC5E6F0B}" srcOrd="0" destOrd="0" presId="urn:microsoft.com/office/officeart/2005/8/layout/venn2"/>
    <dgm:cxn modelId="{DAEA7C3B-4996-4197-8905-0CD62A3B8BF9}" type="presParOf" srcId="{403D6BAE-8EB2-4D3A-973E-F97CDC5E6F0B}" destId="{EE1D9B43-B014-4CDD-9720-08DB8472A81C}" srcOrd="0" destOrd="0" presId="urn:microsoft.com/office/officeart/2005/8/layout/venn2"/>
    <dgm:cxn modelId="{5A749324-AF5C-4746-BC97-9359BEBCB8AA}" type="presParOf" srcId="{403D6BAE-8EB2-4D3A-973E-F97CDC5E6F0B}" destId="{098F21A9-A713-4D7A-BCE5-FD9D226663C9}" srcOrd="1" destOrd="0" presId="urn:microsoft.com/office/officeart/2005/8/layout/venn2"/>
    <dgm:cxn modelId="{D12BCF52-DF90-4CDE-A262-2455F93F7B4C}" type="presParOf" srcId="{C20517DE-ED1F-4B65-ACC2-9886B1F2EFC2}" destId="{CB5165BA-8CD9-4C92-9507-5341AE6BA38C}" srcOrd="1" destOrd="0" presId="urn:microsoft.com/office/officeart/2005/8/layout/venn2"/>
    <dgm:cxn modelId="{B6D7B4D5-79D9-4746-A895-0D080DD66CB1}" type="presParOf" srcId="{CB5165BA-8CD9-4C92-9507-5341AE6BA38C}" destId="{864A1292-86EA-49D0-AF21-BD110E6065AA}" srcOrd="0" destOrd="0" presId="urn:microsoft.com/office/officeart/2005/8/layout/venn2"/>
    <dgm:cxn modelId="{8C8FE587-E9F3-45E0-A8E0-EBC496163013}" type="presParOf" srcId="{CB5165BA-8CD9-4C92-9507-5341AE6BA38C}" destId="{2941D54B-2623-4A2A-ACAD-F7E23C790873}" srcOrd="1" destOrd="0" presId="urn:microsoft.com/office/officeart/2005/8/layout/venn2"/>
    <dgm:cxn modelId="{F7013053-C109-4EE1-8F39-0A1E6BCD2847}" type="presParOf" srcId="{C20517DE-ED1F-4B65-ACC2-9886B1F2EFC2}" destId="{C066026A-9A1B-4E93-A6D6-A892FEE7BAB4}" srcOrd="2" destOrd="0" presId="urn:microsoft.com/office/officeart/2005/8/layout/venn2"/>
    <dgm:cxn modelId="{F07CE904-1DD1-4292-8E0F-9626D3C882F8}" type="presParOf" srcId="{C066026A-9A1B-4E93-A6D6-A892FEE7BAB4}" destId="{E16F8D44-8C41-460F-8E6D-E4AAB3FDAD87}" srcOrd="0" destOrd="0" presId="urn:microsoft.com/office/officeart/2005/8/layout/venn2"/>
    <dgm:cxn modelId="{ED20DAA7-509F-422B-BAF3-DDD186964476}" type="presParOf" srcId="{C066026A-9A1B-4E93-A6D6-A892FEE7BAB4}" destId="{88398CBA-D1D9-479B-9524-30AF12DF1E8C}" srcOrd="1" destOrd="0" presId="urn:microsoft.com/office/officeart/2005/8/layout/venn2"/>
    <dgm:cxn modelId="{EF3AB1EB-C05E-4D9E-89A7-474368E9609A}" type="presParOf" srcId="{C20517DE-ED1F-4B65-ACC2-9886B1F2EFC2}" destId="{4246C5BB-BE40-4EFD-ABB7-655DCC98A09D}" srcOrd="3" destOrd="0" presId="urn:microsoft.com/office/officeart/2005/8/layout/venn2"/>
    <dgm:cxn modelId="{FF2287F8-512E-477E-948A-7B3D64ADB772}" type="presParOf" srcId="{4246C5BB-BE40-4EFD-ABB7-655DCC98A09D}" destId="{93244441-978A-44D7-BBDD-825CB64AEA6B}" srcOrd="0" destOrd="0" presId="urn:microsoft.com/office/officeart/2005/8/layout/venn2"/>
    <dgm:cxn modelId="{AECC9D19-D7C8-4D29-B005-7BB7B1281C57}" type="presParOf" srcId="{4246C5BB-BE40-4EFD-ABB7-655DCC98A09D}" destId="{4A85B65C-3CAE-421A-A6B8-3D4ABC452266}"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0CCAC-BB10-45A2-A1B9-EF3310AA7275}">
      <dsp:nvSpPr>
        <dsp:cNvPr id="0" name=""/>
        <dsp:cNvSpPr/>
      </dsp:nvSpPr>
      <dsp:spPr>
        <a:xfrm rot="5400000">
          <a:off x="2873463" y="854978"/>
          <a:ext cx="735944" cy="837847"/>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5FF53A-6DB7-42DE-862F-5E7331BC99E3}">
      <dsp:nvSpPr>
        <dsp:cNvPr id="0" name=""/>
        <dsp:cNvSpPr/>
      </dsp:nvSpPr>
      <dsp:spPr>
        <a:xfrm>
          <a:off x="2678482" y="39168"/>
          <a:ext cx="1238897" cy="867188"/>
        </a:xfrm>
        <a:prstGeom prst="roundRect">
          <a:avLst>
            <a:gd name="adj" fmla="val 1667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MY" sz="1400" b="1" kern="1200" dirty="0">
              <a:solidFill>
                <a:srgbClr val="FFFF00"/>
              </a:solidFill>
            </a:rPr>
            <a:t>Literature review (Chapter 2)</a:t>
          </a:r>
        </a:p>
      </dsp:txBody>
      <dsp:txXfrm>
        <a:off x="2720822" y="81508"/>
        <a:ext cx="1154217" cy="782508"/>
      </dsp:txXfrm>
    </dsp:sp>
    <dsp:sp modelId="{C039B259-2EB8-4A40-8DD7-0428970D4B8A}">
      <dsp:nvSpPr>
        <dsp:cNvPr id="0" name=""/>
        <dsp:cNvSpPr/>
      </dsp:nvSpPr>
      <dsp:spPr>
        <a:xfrm>
          <a:off x="3917380" y="121874"/>
          <a:ext cx="901056" cy="700899"/>
        </a:xfrm>
        <a:prstGeom prst="rect">
          <a:avLst/>
        </a:prstGeom>
        <a:noFill/>
        <a:ln>
          <a:noFill/>
        </a:ln>
        <a:effectLst/>
      </dsp:spPr>
      <dsp:style>
        <a:lnRef idx="0">
          <a:scrgbClr r="0" g="0" b="0"/>
        </a:lnRef>
        <a:fillRef idx="0">
          <a:scrgbClr r="0" g="0" b="0"/>
        </a:fillRef>
        <a:effectRef idx="0">
          <a:scrgbClr r="0" g="0" b="0"/>
        </a:effectRef>
        <a:fontRef idx="minor"/>
      </dsp:style>
    </dsp:sp>
    <dsp:sp modelId="{173BC0A2-6E3B-442B-976F-ECDDE6DE92CC}">
      <dsp:nvSpPr>
        <dsp:cNvPr id="0" name=""/>
        <dsp:cNvSpPr/>
      </dsp:nvSpPr>
      <dsp:spPr>
        <a:xfrm rot="5400000">
          <a:off x="3900641" y="1829116"/>
          <a:ext cx="735944" cy="837847"/>
        </a:xfrm>
        <a:prstGeom prst="bentUpArrow">
          <a:avLst>
            <a:gd name="adj1" fmla="val 32840"/>
            <a:gd name="adj2" fmla="val 25000"/>
            <a:gd name="adj3" fmla="val 35780"/>
          </a:avLst>
        </a:prstGeom>
        <a:solidFill>
          <a:schemeClr val="accent5">
            <a:tint val="50000"/>
            <a:hueOff val="-2979157"/>
            <a:satOff val="62"/>
            <a:lumOff val="335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76912F-0974-4560-A9B9-B4EAA78C077D}">
      <dsp:nvSpPr>
        <dsp:cNvPr id="0" name=""/>
        <dsp:cNvSpPr/>
      </dsp:nvSpPr>
      <dsp:spPr>
        <a:xfrm>
          <a:off x="3705660" y="1013307"/>
          <a:ext cx="1238897" cy="867188"/>
        </a:xfrm>
        <a:prstGeom prst="roundRect">
          <a:avLst>
            <a:gd name="adj" fmla="val 16670"/>
          </a:avLst>
        </a:prstGeom>
        <a:solidFill>
          <a:schemeClr val="accent5">
            <a:hueOff val="-2430430"/>
            <a:satOff val="-165"/>
            <a:lumOff val="3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MY" sz="1400" b="1" kern="1200" dirty="0">
              <a:solidFill>
                <a:srgbClr val="FFFF00"/>
              </a:solidFill>
            </a:rPr>
            <a:t>Research Gap (Chapter 2)</a:t>
          </a:r>
        </a:p>
      </dsp:txBody>
      <dsp:txXfrm>
        <a:off x="3748000" y="1055647"/>
        <a:ext cx="1154217" cy="782508"/>
      </dsp:txXfrm>
    </dsp:sp>
    <dsp:sp modelId="{B2F73529-B179-4F78-A800-8F43F49251BB}">
      <dsp:nvSpPr>
        <dsp:cNvPr id="0" name=""/>
        <dsp:cNvSpPr/>
      </dsp:nvSpPr>
      <dsp:spPr>
        <a:xfrm>
          <a:off x="4944558" y="1096013"/>
          <a:ext cx="901056" cy="700899"/>
        </a:xfrm>
        <a:prstGeom prst="rect">
          <a:avLst/>
        </a:prstGeom>
        <a:noFill/>
        <a:ln>
          <a:noFill/>
        </a:ln>
        <a:effectLst/>
      </dsp:spPr>
      <dsp:style>
        <a:lnRef idx="0">
          <a:scrgbClr r="0" g="0" b="0"/>
        </a:lnRef>
        <a:fillRef idx="0">
          <a:scrgbClr r="0" g="0" b="0"/>
        </a:fillRef>
        <a:effectRef idx="0">
          <a:scrgbClr r="0" g="0" b="0"/>
        </a:effectRef>
        <a:fontRef idx="minor"/>
      </dsp:style>
    </dsp:sp>
    <dsp:sp modelId="{52E1F180-5C8A-4363-B7B4-FD8FC82BC62B}">
      <dsp:nvSpPr>
        <dsp:cNvPr id="0" name=""/>
        <dsp:cNvSpPr/>
      </dsp:nvSpPr>
      <dsp:spPr>
        <a:xfrm rot="5400000">
          <a:off x="4927818" y="2803255"/>
          <a:ext cx="735944" cy="837847"/>
        </a:xfrm>
        <a:prstGeom prst="bentUpArrow">
          <a:avLst>
            <a:gd name="adj1" fmla="val 32840"/>
            <a:gd name="adj2" fmla="val 25000"/>
            <a:gd name="adj3" fmla="val 35780"/>
          </a:avLst>
        </a:prstGeom>
        <a:solidFill>
          <a:schemeClr val="accent5">
            <a:tint val="50000"/>
            <a:hueOff val="-5958314"/>
            <a:satOff val="124"/>
            <a:lumOff val="67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ABA432-9EFA-498A-8AE9-8F4C0906E7F3}">
      <dsp:nvSpPr>
        <dsp:cNvPr id="0" name=""/>
        <dsp:cNvSpPr/>
      </dsp:nvSpPr>
      <dsp:spPr>
        <a:xfrm>
          <a:off x="4732838" y="1987445"/>
          <a:ext cx="1238897" cy="867188"/>
        </a:xfrm>
        <a:prstGeom prst="roundRect">
          <a:avLst>
            <a:gd name="adj" fmla="val 16670"/>
          </a:avLst>
        </a:prstGeom>
        <a:solidFill>
          <a:schemeClr val="accent5">
            <a:hueOff val="-4860860"/>
            <a:satOff val="-330"/>
            <a:lumOff val="78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MY" sz="1400" b="1" kern="1200" dirty="0">
              <a:solidFill>
                <a:srgbClr val="FFFF00"/>
              </a:solidFill>
            </a:rPr>
            <a:t>Problem Statements (Chapter 1)</a:t>
          </a:r>
        </a:p>
      </dsp:txBody>
      <dsp:txXfrm>
        <a:off x="4775178" y="2029785"/>
        <a:ext cx="1154217" cy="782508"/>
      </dsp:txXfrm>
    </dsp:sp>
    <dsp:sp modelId="{1030A9A7-F2B3-46F4-91D4-5DFA30C886D2}">
      <dsp:nvSpPr>
        <dsp:cNvPr id="0" name=""/>
        <dsp:cNvSpPr/>
      </dsp:nvSpPr>
      <dsp:spPr>
        <a:xfrm>
          <a:off x="5971735" y="2070151"/>
          <a:ext cx="901056" cy="700899"/>
        </a:xfrm>
        <a:prstGeom prst="rect">
          <a:avLst/>
        </a:prstGeom>
        <a:noFill/>
        <a:ln>
          <a:noFill/>
        </a:ln>
        <a:effectLst/>
      </dsp:spPr>
      <dsp:style>
        <a:lnRef idx="0">
          <a:scrgbClr r="0" g="0" b="0"/>
        </a:lnRef>
        <a:fillRef idx="0">
          <a:scrgbClr r="0" g="0" b="0"/>
        </a:fillRef>
        <a:effectRef idx="0">
          <a:scrgbClr r="0" g="0" b="0"/>
        </a:effectRef>
        <a:fontRef idx="minor"/>
      </dsp:style>
    </dsp:sp>
    <dsp:sp modelId="{DE986FA7-362C-4AB5-844F-BA2CA4BE3EB5}">
      <dsp:nvSpPr>
        <dsp:cNvPr id="0" name=""/>
        <dsp:cNvSpPr/>
      </dsp:nvSpPr>
      <dsp:spPr>
        <a:xfrm rot="5400000">
          <a:off x="5954996" y="3777393"/>
          <a:ext cx="735944" cy="837847"/>
        </a:xfrm>
        <a:prstGeom prst="bentUpArrow">
          <a:avLst>
            <a:gd name="adj1" fmla="val 32840"/>
            <a:gd name="adj2" fmla="val 25000"/>
            <a:gd name="adj3" fmla="val 35780"/>
          </a:avLst>
        </a:prstGeom>
        <a:solidFill>
          <a:schemeClr val="accent5">
            <a:tint val="50000"/>
            <a:hueOff val="-8937471"/>
            <a:satOff val="185"/>
            <a:lumOff val="1007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669A9E-A21B-459A-A791-5BEA5A7CED5E}">
      <dsp:nvSpPr>
        <dsp:cNvPr id="0" name=""/>
        <dsp:cNvSpPr/>
      </dsp:nvSpPr>
      <dsp:spPr>
        <a:xfrm>
          <a:off x="5760016" y="2961584"/>
          <a:ext cx="1238897" cy="867188"/>
        </a:xfrm>
        <a:prstGeom prst="roundRect">
          <a:avLst>
            <a:gd name="adj" fmla="val 16670"/>
          </a:avLst>
        </a:prstGeom>
        <a:solidFill>
          <a:schemeClr val="accent5">
            <a:hueOff val="-7291290"/>
            <a:satOff val="-496"/>
            <a:lumOff val="11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MY" sz="1400" b="1" kern="1200" dirty="0">
              <a:solidFill>
                <a:srgbClr val="FFFF00"/>
              </a:solidFill>
            </a:rPr>
            <a:t>Research Questions (Chapter 1)</a:t>
          </a:r>
        </a:p>
      </dsp:txBody>
      <dsp:txXfrm>
        <a:off x="5802356" y="3003924"/>
        <a:ext cx="1154217" cy="782508"/>
      </dsp:txXfrm>
    </dsp:sp>
    <dsp:sp modelId="{AC22A252-5C35-4D6E-83BF-49D124AC4D47}">
      <dsp:nvSpPr>
        <dsp:cNvPr id="0" name=""/>
        <dsp:cNvSpPr/>
      </dsp:nvSpPr>
      <dsp:spPr>
        <a:xfrm>
          <a:off x="6998913" y="3044290"/>
          <a:ext cx="901056" cy="700899"/>
        </a:xfrm>
        <a:prstGeom prst="rect">
          <a:avLst/>
        </a:prstGeom>
        <a:noFill/>
        <a:ln>
          <a:noFill/>
        </a:ln>
        <a:effectLst/>
      </dsp:spPr>
      <dsp:style>
        <a:lnRef idx="0">
          <a:scrgbClr r="0" g="0" b="0"/>
        </a:lnRef>
        <a:fillRef idx="0">
          <a:scrgbClr r="0" g="0" b="0"/>
        </a:fillRef>
        <a:effectRef idx="0">
          <a:scrgbClr r="0" g="0" b="0"/>
        </a:effectRef>
        <a:fontRef idx="minor"/>
      </dsp:style>
    </dsp:sp>
    <dsp:sp modelId="{A1F9F65D-0DFF-4D42-BC74-D3AC591ED8EC}">
      <dsp:nvSpPr>
        <dsp:cNvPr id="0" name=""/>
        <dsp:cNvSpPr/>
      </dsp:nvSpPr>
      <dsp:spPr>
        <a:xfrm rot="5400000">
          <a:off x="6982174" y="4751532"/>
          <a:ext cx="735944" cy="837847"/>
        </a:xfrm>
        <a:prstGeom prst="bentUpArrow">
          <a:avLst>
            <a:gd name="adj1" fmla="val 32840"/>
            <a:gd name="adj2" fmla="val 25000"/>
            <a:gd name="adj3" fmla="val 35780"/>
          </a:avLst>
        </a:prstGeom>
        <a:solidFill>
          <a:schemeClr val="accent5">
            <a:tint val="50000"/>
            <a:hueOff val="-11916628"/>
            <a:satOff val="247"/>
            <a:lumOff val="1343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4915F3-2AC1-4B0F-B644-BB22514911B2}">
      <dsp:nvSpPr>
        <dsp:cNvPr id="0" name=""/>
        <dsp:cNvSpPr/>
      </dsp:nvSpPr>
      <dsp:spPr>
        <a:xfrm>
          <a:off x="6787193" y="3935722"/>
          <a:ext cx="1238897" cy="867188"/>
        </a:xfrm>
        <a:prstGeom prst="roundRect">
          <a:avLst>
            <a:gd name="adj" fmla="val 16670"/>
          </a:avLst>
        </a:prstGeom>
        <a:solidFill>
          <a:schemeClr val="accent5">
            <a:hueOff val="-9721720"/>
            <a:satOff val="-661"/>
            <a:lumOff val="15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MY" sz="1400" b="1" kern="1200" dirty="0">
              <a:solidFill>
                <a:srgbClr val="FFFF00"/>
              </a:solidFill>
            </a:rPr>
            <a:t>Hypotheses (Chapter 1)</a:t>
          </a:r>
        </a:p>
      </dsp:txBody>
      <dsp:txXfrm>
        <a:off x="6829533" y="3978062"/>
        <a:ext cx="1154217" cy="782508"/>
      </dsp:txXfrm>
    </dsp:sp>
    <dsp:sp modelId="{103D0111-5208-408C-A969-5F023FA7E7FA}">
      <dsp:nvSpPr>
        <dsp:cNvPr id="0" name=""/>
        <dsp:cNvSpPr/>
      </dsp:nvSpPr>
      <dsp:spPr>
        <a:xfrm>
          <a:off x="8026091" y="4018428"/>
          <a:ext cx="901056" cy="700899"/>
        </a:xfrm>
        <a:prstGeom prst="rect">
          <a:avLst/>
        </a:prstGeom>
        <a:noFill/>
        <a:ln>
          <a:noFill/>
        </a:ln>
        <a:effectLst/>
      </dsp:spPr>
      <dsp:style>
        <a:lnRef idx="0">
          <a:scrgbClr r="0" g="0" b="0"/>
        </a:lnRef>
        <a:fillRef idx="0">
          <a:scrgbClr r="0" g="0" b="0"/>
        </a:fillRef>
        <a:effectRef idx="0">
          <a:scrgbClr r="0" g="0" b="0"/>
        </a:effectRef>
        <a:fontRef idx="minor"/>
      </dsp:style>
    </dsp:sp>
    <dsp:sp modelId="{13E10724-F25A-4121-8868-B0C5C80F9276}">
      <dsp:nvSpPr>
        <dsp:cNvPr id="0" name=""/>
        <dsp:cNvSpPr/>
      </dsp:nvSpPr>
      <dsp:spPr>
        <a:xfrm>
          <a:off x="7814371" y="4909861"/>
          <a:ext cx="1238897" cy="867188"/>
        </a:xfrm>
        <a:prstGeom prst="roundRect">
          <a:avLst>
            <a:gd name="adj" fmla="val 1667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MY" sz="1400" b="1" kern="1200" dirty="0">
              <a:solidFill>
                <a:srgbClr val="FFFF00"/>
              </a:solidFill>
            </a:rPr>
            <a:t>Objectives (Chapter 1)</a:t>
          </a:r>
        </a:p>
      </dsp:txBody>
      <dsp:txXfrm>
        <a:off x="7856711" y="4952201"/>
        <a:ext cx="1154217" cy="782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65EE8-2AF6-4695-B5A0-EA5005819D0F}">
      <dsp:nvSpPr>
        <dsp:cNvPr id="0" name=""/>
        <dsp:cNvSpPr/>
      </dsp:nvSpPr>
      <dsp:spPr>
        <a:xfrm rot="10800000">
          <a:off x="0" y="0"/>
          <a:ext cx="3721674" cy="868156"/>
        </a:xfrm>
        <a:prstGeom prst="trapezoid">
          <a:avLst>
            <a:gd name="adj" fmla="val 71448"/>
          </a:avLst>
        </a:prstGeom>
        <a:gradFill rotWithShape="0">
          <a:gsLst>
            <a:gs pos="0">
              <a:schemeClr val="accent4">
                <a:shade val="80000"/>
                <a:hueOff val="0"/>
                <a:satOff val="0"/>
                <a:lumOff val="0"/>
                <a:alphaOff val="0"/>
                <a:satMod val="103000"/>
                <a:lumMod val="102000"/>
                <a:tint val="94000"/>
              </a:schemeClr>
            </a:gs>
            <a:gs pos="50000">
              <a:schemeClr val="accent4">
                <a:shade val="80000"/>
                <a:hueOff val="0"/>
                <a:satOff val="0"/>
                <a:lumOff val="0"/>
                <a:alphaOff val="0"/>
                <a:satMod val="110000"/>
                <a:lumMod val="100000"/>
                <a:shade val="100000"/>
              </a:schemeClr>
            </a:gs>
            <a:gs pos="100000">
              <a:schemeClr val="accent4">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MY" sz="1800" kern="1200" dirty="0"/>
            <a:t>Objective 1</a:t>
          </a:r>
        </a:p>
      </dsp:txBody>
      <dsp:txXfrm rot="-10800000">
        <a:off x="651293" y="0"/>
        <a:ext cx="2419088" cy="868156"/>
      </dsp:txXfrm>
    </dsp:sp>
    <dsp:sp modelId="{FAF9654F-B6AC-434B-A01F-421056774E39}">
      <dsp:nvSpPr>
        <dsp:cNvPr id="0" name=""/>
        <dsp:cNvSpPr/>
      </dsp:nvSpPr>
      <dsp:spPr>
        <a:xfrm rot="10800000">
          <a:off x="620279" y="868156"/>
          <a:ext cx="2481116" cy="868156"/>
        </a:xfrm>
        <a:prstGeom prst="trapezoid">
          <a:avLst>
            <a:gd name="adj" fmla="val 71448"/>
          </a:avLst>
        </a:prstGeom>
        <a:gradFill rotWithShape="0">
          <a:gsLst>
            <a:gs pos="0">
              <a:schemeClr val="accent4">
                <a:shade val="80000"/>
                <a:hueOff val="264123"/>
                <a:satOff val="-15129"/>
                <a:lumOff val="16770"/>
                <a:alphaOff val="0"/>
                <a:satMod val="103000"/>
                <a:lumMod val="102000"/>
                <a:tint val="94000"/>
              </a:schemeClr>
            </a:gs>
            <a:gs pos="50000">
              <a:schemeClr val="accent4">
                <a:shade val="80000"/>
                <a:hueOff val="264123"/>
                <a:satOff val="-15129"/>
                <a:lumOff val="16770"/>
                <a:alphaOff val="0"/>
                <a:satMod val="110000"/>
                <a:lumMod val="100000"/>
                <a:shade val="100000"/>
              </a:schemeClr>
            </a:gs>
            <a:gs pos="100000">
              <a:schemeClr val="accent4">
                <a:shade val="80000"/>
                <a:hueOff val="264123"/>
                <a:satOff val="-15129"/>
                <a:lumOff val="167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MY" sz="1800" kern="1200" dirty="0"/>
            <a:t>Objective 2</a:t>
          </a:r>
        </a:p>
      </dsp:txBody>
      <dsp:txXfrm rot="-10800000">
        <a:off x="1054474" y="868156"/>
        <a:ext cx="1612725" cy="868156"/>
      </dsp:txXfrm>
    </dsp:sp>
    <dsp:sp modelId="{1D2157C3-D1A7-4C4C-A41E-B05F2F9BD588}">
      <dsp:nvSpPr>
        <dsp:cNvPr id="0" name=""/>
        <dsp:cNvSpPr/>
      </dsp:nvSpPr>
      <dsp:spPr>
        <a:xfrm rot="10800000">
          <a:off x="1240558" y="1736312"/>
          <a:ext cx="1240558" cy="868156"/>
        </a:xfrm>
        <a:prstGeom prst="trapezoid">
          <a:avLst>
            <a:gd name="adj" fmla="val 71448"/>
          </a:avLst>
        </a:prstGeom>
        <a:gradFill rotWithShape="0">
          <a:gsLst>
            <a:gs pos="0">
              <a:schemeClr val="accent4">
                <a:shade val="80000"/>
                <a:hueOff val="528246"/>
                <a:satOff val="-30258"/>
                <a:lumOff val="33541"/>
                <a:alphaOff val="0"/>
                <a:satMod val="103000"/>
                <a:lumMod val="102000"/>
                <a:tint val="94000"/>
              </a:schemeClr>
            </a:gs>
            <a:gs pos="50000">
              <a:schemeClr val="accent4">
                <a:shade val="80000"/>
                <a:hueOff val="528246"/>
                <a:satOff val="-30258"/>
                <a:lumOff val="33541"/>
                <a:alphaOff val="0"/>
                <a:satMod val="110000"/>
                <a:lumMod val="100000"/>
                <a:shade val="100000"/>
              </a:schemeClr>
            </a:gs>
            <a:gs pos="100000">
              <a:schemeClr val="accent4">
                <a:shade val="80000"/>
                <a:hueOff val="528246"/>
                <a:satOff val="-30258"/>
                <a:lumOff val="335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MY" sz="1800" kern="1200" dirty="0"/>
            <a:t>Objective 3</a:t>
          </a:r>
        </a:p>
      </dsp:txBody>
      <dsp:txXfrm rot="-10800000">
        <a:off x="1240558" y="1736312"/>
        <a:ext cx="1240558" cy="8681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E1FC38-6282-4B6F-A152-ECD2E6440EA8}">
      <dsp:nvSpPr>
        <dsp:cNvPr id="0" name=""/>
        <dsp:cNvSpPr/>
      </dsp:nvSpPr>
      <dsp:spPr>
        <a:xfrm>
          <a:off x="1288" y="458373"/>
          <a:ext cx="1570086" cy="628034"/>
        </a:xfrm>
        <a:prstGeom prst="chevron">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MY" sz="1600" kern="1200" dirty="0">
              <a:solidFill>
                <a:schemeClr val="tx1"/>
              </a:solidFill>
            </a:rPr>
            <a:t>Objective 1</a:t>
          </a:r>
        </a:p>
      </dsp:txBody>
      <dsp:txXfrm>
        <a:off x="315305" y="458373"/>
        <a:ext cx="942052" cy="628034"/>
      </dsp:txXfrm>
    </dsp:sp>
    <dsp:sp modelId="{C8C5F7F5-51C9-4BAD-9317-3EEADF9D1A66}">
      <dsp:nvSpPr>
        <dsp:cNvPr id="0" name=""/>
        <dsp:cNvSpPr/>
      </dsp:nvSpPr>
      <dsp:spPr>
        <a:xfrm>
          <a:off x="1414366" y="458373"/>
          <a:ext cx="1570086" cy="628034"/>
        </a:xfrm>
        <a:prstGeom prst="chevron">
          <a:avLst/>
        </a:prstGeom>
        <a:gradFill rotWithShape="0">
          <a:gsLst>
            <a:gs pos="0">
              <a:schemeClr val="accent2">
                <a:shade val="80000"/>
                <a:hueOff val="-227502"/>
                <a:satOff val="4255"/>
                <a:lumOff val="13560"/>
                <a:alphaOff val="0"/>
                <a:satMod val="103000"/>
                <a:lumMod val="102000"/>
                <a:tint val="94000"/>
              </a:schemeClr>
            </a:gs>
            <a:gs pos="50000">
              <a:schemeClr val="accent2">
                <a:shade val="80000"/>
                <a:hueOff val="-227502"/>
                <a:satOff val="4255"/>
                <a:lumOff val="13560"/>
                <a:alphaOff val="0"/>
                <a:satMod val="110000"/>
                <a:lumMod val="100000"/>
                <a:shade val="100000"/>
              </a:schemeClr>
            </a:gs>
            <a:gs pos="100000">
              <a:schemeClr val="accent2">
                <a:shade val="80000"/>
                <a:hueOff val="-227502"/>
                <a:satOff val="4255"/>
                <a:lumOff val="1356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MY" sz="1600" kern="1200" dirty="0">
              <a:solidFill>
                <a:schemeClr val="tx1"/>
              </a:solidFill>
            </a:rPr>
            <a:t>Objective 2</a:t>
          </a:r>
        </a:p>
      </dsp:txBody>
      <dsp:txXfrm>
        <a:off x="1728383" y="458373"/>
        <a:ext cx="942052" cy="628034"/>
      </dsp:txXfrm>
    </dsp:sp>
    <dsp:sp modelId="{27A5C92B-8DDC-4B0B-8E0D-290952423541}">
      <dsp:nvSpPr>
        <dsp:cNvPr id="0" name=""/>
        <dsp:cNvSpPr/>
      </dsp:nvSpPr>
      <dsp:spPr>
        <a:xfrm>
          <a:off x="2827444" y="458373"/>
          <a:ext cx="1570086" cy="628034"/>
        </a:xfrm>
        <a:prstGeom prst="chevron">
          <a:avLst/>
        </a:prstGeom>
        <a:gradFill rotWithShape="0">
          <a:gsLst>
            <a:gs pos="0">
              <a:schemeClr val="accent2">
                <a:shade val="80000"/>
                <a:hueOff val="-455004"/>
                <a:satOff val="8510"/>
                <a:lumOff val="27121"/>
                <a:alphaOff val="0"/>
                <a:satMod val="103000"/>
                <a:lumMod val="102000"/>
                <a:tint val="94000"/>
              </a:schemeClr>
            </a:gs>
            <a:gs pos="50000">
              <a:schemeClr val="accent2">
                <a:shade val="80000"/>
                <a:hueOff val="-455004"/>
                <a:satOff val="8510"/>
                <a:lumOff val="27121"/>
                <a:alphaOff val="0"/>
                <a:satMod val="110000"/>
                <a:lumMod val="100000"/>
                <a:shade val="100000"/>
              </a:schemeClr>
            </a:gs>
            <a:gs pos="100000">
              <a:schemeClr val="accent2">
                <a:shade val="80000"/>
                <a:hueOff val="-455004"/>
                <a:satOff val="8510"/>
                <a:lumOff val="271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MY" sz="1600" kern="1200" dirty="0">
              <a:solidFill>
                <a:schemeClr val="tx1"/>
              </a:solidFill>
            </a:rPr>
            <a:t>Objective 3</a:t>
          </a:r>
        </a:p>
      </dsp:txBody>
      <dsp:txXfrm>
        <a:off x="3141461" y="458373"/>
        <a:ext cx="942052" cy="628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1D9B43-B014-4CDD-9720-08DB8472A81C}">
      <dsp:nvSpPr>
        <dsp:cNvPr id="0" name=""/>
        <dsp:cNvSpPr/>
      </dsp:nvSpPr>
      <dsp:spPr>
        <a:xfrm>
          <a:off x="291306" y="0"/>
          <a:ext cx="4351338" cy="4351338"/>
        </a:xfrm>
        <a:prstGeom prst="ellipse">
          <a:avLst/>
        </a:prstGeom>
        <a:gradFill rotWithShape="0">
          <a:gsLst>
            <a:gs pos="0">
              <a:schemeClr val="accent4">
                <a:shade val="80000"/>
                <a:hueOff val="0"/>
                <a:satOff val="0"/>
                <a:lumOff val="0"/>
                <a:alphaOff val="0"/>
                <a:satMod val="103000"/>
                <a:lumMod val="102000"/>
                <a:tint val="94000"/>
              </a:schemeClr>
            </a:gs>
            <a:gs pos="50000">
              <a:schemeClr val="accent4">
                <a:shade val="80000"/>
                <a:hueOff val="0"/>
                <a:satOff val="0"/>
                <a:lumOff val="0"/>
                <a:alphaOff val="0"/>
                <a:satMod val="110000"/>
                <a:lumMod val="100000"/>
                <a:shade val="100000"/>
              </a:schemeClr>
            </a:gs>
            <a:gs pos="100000">
              <a:schemeClr val="accent4">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MY" sz="1200" b="1" kern="1200" dirty="0"/>
            <a:t>Composites</a:t>
          </a:r>
        </a:p>
      </dsp:txBody>
      <dsp:txXfrm>
        <a:off x="1858657" y="217566"/>
        <a:ext cx="1216634" cy="652700"/>
      </dsp:txXfrm>
    </dsp:sp>
    <dsp:sp modelId="{864A1292-86EA-49D0-AF21-BD110E6065AA}">
      <dsp:nvSpPr>
        <dsp:cNvPr id="0" name=""/>
        <dsp:cNvSpPr/>
      </dsp:nvSpPr>
      <dsp:spPr>
        <a:xfrm>
          <a:off x="726439" y="870267"/>
          <a:ext cx="3481070" cy="3481070"/>
        </a:xfrm>
        <a:prstGeom prst="ellipse">
          <a:avLst/>
        </a:prstGeom>
        <a:gradFill rotWithShape="0">
          <a:gsLst>
            <a:gs pos="0">
              <a:schemeClr val="accent4">
                <a:shade val="80000"/>
                <a:hueOff val="176082"/>
                <a:satOff val="-10086"/>
                <a:lumOff val="11180"/>
                <a:alphaOff val="0"/>
                <a:satMod val="103000"/>
                <a:lumMod val="102000"/>
                <a:tint val="94000"/>
              </a:schemeClr>
            </a:gs>
            <a:gs pos="50000">
              <a:schemeClr val="accent4">
                <a:shade val="80000"/>
                <a:hueOff val="176082"/>
                <a:satOff val="-10086"/>
                <a:lumOff val="11180"/>
                <a:alphaOff val="0"/>
                <a:satMod val="110000"/>
                <a:lumMod val="100000"/>
                <a:shade val="100000"/>
              </a:schemeClr>
            </a:gs>
            <a:gs pos="100000">
              <a:schemeClr val="accent4">
                <a:shade val="80000"/>
                <a:hueOff val="176082"/>
                <a:satOff val="-10086"/>
                <a:lumOff val="111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MY" sz="1200" b="1" kern="1200"/>
            <a:t>Fiber reinforcement</a:t>
          </a:r>
          <a:endParaRPr lang="en-MY" sz="1200" b="1" kern="1200" dirty="0"/>
        </a:p>
      </dsp:txBody>
      <dsp:txXfrm>
        <a:off x="1858657" y="1079131"/>
        <a:ext cx="1216634" cy="626592"/>
      </dsp:txXfrm>
    </dsp:sp>
    <dsp:sp modelId="{E16F8D44-8C41-460F-8E6D-E4AAB3FDAD87}">
      <dsp:nvSpPr>
        <dsp:cNvPr id="0" name=""/>
        <dsp:cNvSpPr/>
      </dsp:nvSpPr>
      <dsp:spPr>
        <a:xfrm>
          <a:off x="1161573" y="1740535"/>
          <a:ext cx="2610802" cy="2610802"/>
        </a:xfrm>
        <a:prstGeom prst="ellipse">
          <a:avLst/>
        </a:prstGeom>
        <a:gradFill rotWithShape="0">
          <a:gsLst>
            <a:gs pos="0">
              <a:schemeClr val="accent4">
                <a:shade val="80000"/>
                <a:hueOff val="352164"/>
                <a:satOff val="-20172"/>
                <a:lumOff val="22361"/>
                <a:alphaOff val="0"/>
                <a:satMod val="103000"/>
                <a:lumMod val="102000"/>
                <a:tint val="94000"/>
              </a:schemeClr>
            </a:gs>
            <a:gs pos="50000">
              <a:schemeClr val="accent4">
                <a:shade val="80000"/>
                <a:hueOff val="352164"/>
                <a:satOff val="-20172"/>
                <a:lumOff val="22361"/>
                <a:alphaOff val="0"/>
                <a:satMod val="110000"/>
                <a:lumMod val="100000"/>
                <a:shade val="100000"/>
              </a:schemeClr>
            </a:gs>
            <a:gs pos="100000">
              <a:schemeClr val="accent4">
                <a:shade val="80000"/>
                <a:hueOff val="352164"/>
                <a:satOff val="-20172"/>
                <a:lumOff val="223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MY" sz="1200" b="1" kern="1200" dirty="0"/>
            <a:t>Natural vs Synthetic</a:t>
          </a:r>
        </a:p>
      </dsp:txBody>
      <dsp:txXfrm>
        <a:off x="1858657" y="1936345"/>
        <a:ext cx="1216634" cy="587430"/>
      </dsp:txXfrm>
    </dsp:sp>
    <dsp:sp modelId="{93244441-978A-44D7-BBDD-825CB64AEA6B}">
      <dsp:nvSpPr>
        <dsp:cNvPr id="0" name=""/>
        <dsp:cNvSpPr/>
      </dsp:nvSpPr>
      <dsp:spPr>
        <a:xfrm>
          <a:off x="1596707" y="2610802"/>
          <a:ext cx="1740535" cy="1740535"/>
        </a:xfrm>
        <a:prstGeom prst="ellipse">
          <a:avLst/>
        </a:prstGeom>
        <a:gradFill rotWithShape="0">
          <a:gsLst>
            <a:gs pos="0">
              <a:schemeClr val="accent4">
                <a:shade val="80000"/>
                <a:hueOff val="528246"/>
                <a:satOff val="-30258"/>
                <a:lumOff val="33541"/>
                <a:alphaOff val="0"/>
                <a:satMod val="103000"/>
                <a:lumMod val="102000"/>
                <a:tint val="94000"/>
              </a:schemeClr>
            </a:gs>
            <a:gs pos="50000">
              <a:schemeClr val="accent4">
                <a:shade val="80000"/>
                <a:hueOff val="528246"/>
                <a:satOff val="-30258"/>
                <a:lumOff val="33541"/>
                <a:alphaOff val="0"/>
                <a:satMod val="110000"/>
                <a:lumMod val="100000"/>
                <a:shade val="100000"/>
              </a:schemeClr>
            </a:gs>
            <a:gs pos="100000">
              <a:schemeClr val="accent4">
                <a:shade val="80000"/>
                <a:hueOff val="528246"/>
                <a:satOff val="-30258"/>
                <a:lumOff val="335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MY" sz="1200" b="1" kern="1200" dirty="0"/>
            <a:t>Durian</a:t>
          </a:r>
        </a:p>
      </dsp:txBody>
      <dsp:txXfrm>
        <a:off x="1851602" y="3045936"/>
        <a:ext cx="1230744" cy="870267"/>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075A06-FFD5-4AFD-BABA-622EF782820B}" type="datetimeFigureOut">
              <a:rPr lang="en-MY" smtClean="0"/>
              <a:t>31/12/2025</a:t>
            </a:fld>
            <a:endParaRPr lang="en-MY"/>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91F16-EAA7-4E1D-87D5-9D90B99C05DC}" type="slidenum">
              <a:rPr lang="en-MY" smtClean="0"/>
              <a:t>‹#›</a:t>
            </a:fld>
            <a:endParaRPr lang="en-MY"/>
          </a:p>
        </p:txBody>
      </p:sp>
    </p:spTree>
    <p:extLst>
      <p:ext uri="{BB962C8B-B14F-4D97-AF65-F5344CB8AC3E}">
        <p14:creationId xmlns:p14="http://schemas.microsoft.com/office/powerpoint/2010/main" val="188991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95568-AC59-1BCB-EE84-AD36ADCDF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371138-3581-BF61-4CC2-04E85A47B0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F9FF4-C41C-8439-A1B0-4A50EFCC2DD4}"/>
              </a:ext>
            </a:extLst>
          </p:cNvPr>
          <p:cNvSpPr>
            <a:spLocks noGrp="1"/>
          </p:cNvSpPr>
          <p:nvPr>
            <p:ph type="body" idx="1"/>
          </p:nvPr>
        </p:nvSpPr>
        <p:spPr/>
        <p:txBody>
          <a:bodyPr/>
          <a:lstStyle/>
          <a:p>
            <a:endParaRPr lang="en-MY" dirty="0"/>
          </a:p>
        </p:txBody>
      </p:sp>
      <p:sp>
        <p:nvSpPr>
          <p:cNvPr id="4" name="Slide Number Placeholder 3">
            <a:extLst>
              <a:ext uri="{FF2B5EF4-FFF2-40B4-BE49-F238E27FC236}">
                <a16:creationId xmlns:a16="http://schemas.microsoft.com/office/drawing/2014/main" id="{6DFED12D-F678-014D-F84E-0DE0FCCD9733}"/>
              </a:ext>
            </a:extLst>
          </p:cNvPr>
          <p:cNvSpPr>
            <a:spLocks noGrp="1"/>
          </p:cNvSpPr>
          <p:nvPr>
            <p:ph type="sldNum" sz="quarter" idx="5"/>
          </p:nvPr>
        </p:nvSpPr>
        <p:spPr/>
        <p:txBody>
          <a:bodyPr/>
          <a:lstStyle/>
          <a:p>
            <a:fld id="{2CA91F16-EAA7-4E1D-87D5-9D90B99C05DC}" type="slidenum">
              <a:rPr lang="en-MY" smtClean="0"/>
              <a:t>22</a:t>
            </a:fld>
            <a:endParaRPr lang="en-MY"/>
          </a:p>
        </p:txBody>
      </p:sp>
    </p:spTree>
    <p:extLst>
      <p:ext uri="{BB962C8B-B14F-4D97-AF65-F5344CB8AC3E}">
        <p14:creationId xmlns:p14="http://schemas.microsoft.com/office/powerpoint/2010/main" val="554185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130517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1700865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369992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4078067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3930598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819978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2139862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582317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3781853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358010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7ECFB45-24C6-406E-BDF7-C1CE8F0E9A17}" type="slidenum">
              <a:rPr lang="en-MY" smtClean="0"/>
              <a:t>‹#›</a:t>
            </a:fld>
            <a:endParaRPr lang="en-MY"/>
          </a:p>
        </p:txBody>
      </p:sp>
    </p:spTree>
    <p:extLst>
      <p:ext uri="{BB962C8B-B14F-4D97-AF65-F5344CB8AC3E}">
        <p14:creationId xmlns:p14="http://schemas.microsoft.com/office/powerpoint/2010/main" val="4103379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2317950" y="1742800"/>
            <a:ext cx="45081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extLst>
      <p:ext uri="{BB962C8B-B14F-4D97-AF65-F5344CB8AC3E}">
        <p14:creationId xmlns:p14="http://schemas.microsoft.com/office/powerpoint/2010/main" val="1678218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MY"/>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MY"/>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ECFB45-24C6-406E-BDF7-C1CE8F0E9A17}" type="slidenum">
              <a:rPr lang="en-MY" smtClean="0"/>
              <a:t>‹#›</a:t>
            </a:fld>
            <a:endParaRPr lang="en-MY"/>
          </a:p>
        </p:txBody>
      </p:sp>
    </p:spTree>
    <p:extLst>
      <p:ext uri="{BB962C8B-B14F-4D97-AF65-F5344CB8AC3E}">
        <p14:creationId xmlns:p14="http://schemas.microsoft.com/office/powerpoint/2010/main" val="2034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unimas-my.sharepoint.com/:w:/r/personal/cgs_unimas_unimas_my/_layouts/15/Doc.aspx?sourcedoc=%7BABFBE328-0C89-4490-9D5E-31BECC5D1FE7%7D&amp;file=UNIMAS%20New%20Thesis%20Template%20(Times%20New%20Roman)%20for%20Master%20Degree.docx&amp;action=default&amp;mobileredirect=true&amp;DefaultItemOpen=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Bloom%27s_taxonomy"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17159-1127-8BD9-158A-08A4A4A11AFB}"/>
              </a:ext>
            </a:extLst>
          </p:cNvPr>
          <p:cNvSpPr>
            <a:spLocks noGrp="1"/>
          </p:cNvSpPr>
          <p:nvPr>
            <p:ph type="ctrTitle"/>
          </p:nvPr>
        </p:nvSpPr>
        <p:spPr>
          <a:xfrm>
            <a:off x="141514" y="1122362"/>
            <a:ext cx="8860972" cy="2774723"/>
          </a:xfrm>
        </p:spPr>
        <p:txBody>
          <a:bodyPr anchor="ctr">
            <a:noAutofit/>
          </a:bodyPr>
          <a:lstStyle/>
          <a:p>
            <a:r>
              <a:rPr lang="en-US" sz="4600" dirty="0"/>
              <a:t>Overview of Research Methodology</a:t>
            </a:r>
            <a:br>
              <a:rPr lang="en-US" sz="4600" dirty="0"/>
            </a:br>
            <a:br>
              <a:rPr lang="en-US" sz="4600" dirty="0"/>
            </a:br>
            <a:r>
              <a:rPr lang="en-US" sz="4600" dirty="0"/>
              <a:t>Chapter 1 Introduction</a:t>
            </a:r>
            <a:endParaRPr lang="en-MY" sz="4600" dirty="0"/>
          </a:p>
        </p:txBody>
      </p:sp>
      <p:sp>
        <p:nvSpPr>
          <p:cNvPr id="3" name="Subtitle 2">
            <a:extLst>
              <a:ext uri="{FF2B5EF4-FFF2-40B4-BE49-F238E27FC236}">
                <a16:creationId xmlns:a16="http://schemas.microsoft.com/office/drawing/2014/main" id="{6B471D7D-E033-8B30-BD8A-0F1721641F61}"/>
              </a:ext>
            </a:extLst>
          </p:cNvPr>
          <p:cNvSpPr>
            <a:spLocks noGrp="1"/>
          </p:cNvSpPr>
          <p:nvPr>
            <p:ph type="subTitle" idx="1"/>
          </p:nvPr>
        </p:nvSpPr>
        <p:spPr>
          <a:xfrm>
            <a:off x="1143000" y="4333385"/>
            <a:ext cx="6858000" cy="805542"/>
          </a:xfrm>
        </p:spPr>
        <p:txBody>
          <a:bodyPr>
            <a:noAutofit/>
          </a:bodyPr>
          <a:lstStyle/>
          <a:p>
            <a:r>
              <a:rPr lang="en-MY" sz="2000" dirty="0"/>
              <a:t>5 January 2026</a:t>
            </a:r>
          </a:p>
          <a:p>
            <a:r>
              <a:rPr lang="en-MY" sz="2000" dirty="0"/>
              <a:t>Khairul Fikri Tamrin</a:t>
            </a:r>
          </a:p>
          <a:p>
            <a:r>
              <a:rPr lang="en-MY" sz="2000" dirty="0"/>
              <a:t> </a:t>
            </a:r>
          </a:p>
          <a:p>
            <a:endParaRPr lang="en-MY" sz="2000" dirty="0"/>
          </a:p>
        </p:txBody>
      </p:sp>
      <p:sp>
        <p:nvSpPr>
          <p:cNvPr id="4" name="Subtitle 2">
            <a:extLst>
              <a:ext uri="{FF2B5EF4-FFF2-40B4-BE49-F238E27FC236}">
                <a16:creationId xmlns:a16="http://schemas.microsoft.com/office/drawing/2014/main" id="{FFD4CDBB-9C5B-E390-B089-FCF8439BD227}"/>
              </a:ext>
            </a:extLst>
          </p:cNvPr>
          <p:cNvSpPr txBox="1">
            <a:spLocks/>
          </p:cNvSpPr>
          <p:nvPr/>
        </p:nvSpPr>
        <p:spPr>
          <a:xfrm>
            <a:off x="1143000" y="6046362"/>
            <a:ext cx="6858000" cy="57694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dirty="0">
                <a:solidFill>
                  <a:schemeClr val="bg1">
                    <a:lumMod val="50000"/>
                  </a:schemeClr>
                </a:solidFill>
              </a:rPr>
              <a:t>Email: tkfikri@unimas.my</a:t>
            </a:r>
          </a:p>
          <a:p>
            <a:r>
              <a:rPr lang="en-US" sz="1200" dirty="0">
                <a:solidFill>
                  <a:schemeClr val="bg1">
                    <a:lumMod val="50000"/>
                  </a:schemeClr>
                </a:solidFill>
              </a:rPr>
              <a:t>Phone: 011-15653090</a:t>
            </a:r>
            <a:endParaRPr lang="en-MY" sz="1200" dirty="0">
              <a:solidFill>
                <a:schemeClr val="bg1">
                  <a:lumMod val="50000"/>
                </a:schemeClr>
              </a:solidFill>
            </a:endParaRPr>
          </a:p>
        </p:txBody>
      </p:sp>
    </p:spTree>
    <p:extLst>
      <p:ext uri="{BB962C8B-B14F-4D97-AF65-F5344CB8AC3E}">
        <p14:creationId xmlns:p14="http://schemas.microsoft.com/office/powerpoint/2010/main" val="4150014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1F73F9-0FC8-A4BA-2962-17303434E6CA}"/>
              </a:ext>
            </a:extLst>
          </p:cNvPr>
          <p:cNvSpPr>
            <a:spLocks noGrp="1"/>
          </p:cNvSpPr>
          <p:nvPr>
            <p:ph type="sldNum" sz="quarter" idx="12"/>
          </p:nvPr>
        </p:nvSpPr>
        <p:spPr/>
        <p:txBody>
          <a:bodyPr/>
          <a:lstStyle/>
          <a:p>
            <a:fld id="{C7ECFB45-24C6-406E-BDF7-C1CE8F0E9A17}" type="slidenum">
              <a:rPr lang="en-MY" smtClean="0"/>
              <a:t>2</a:t>
            </a:fld>
            <a:endParaRPr lang="en-MY"/>
          </a:p>
        </p:txBody>
      </p:sp>
      <p:pic>
        <p:nvPicPr>
          <p:cNvPr id="3074" name="Picture 2" descr="Not my PhD time yet | The journey continues..">
            <a:extLst>
              <a:ext uri="{FF2B5EF4-FFF2-40B4-BE49-F238E27FC236}">
                <a16:creationId xmlns:a16="http://schemas.microsoft.com/office/drawing/2014/main" id="{1CC88FBA-14C5-DBEE-0EAD-EFBF8045BF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62" y="2263671"/>
            <a:ext cx="4394968" cy="28844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4C94B1-E536-7E9C-210B-625668C57355}"/>
              </a:ext>
            </a:extLst>
          </p:cNvPr>
          <p:cNvPicPr>
            <a:picLocks noChangeAspect="1"/>
          </p:cNvPicPr>
          <p:nvPr/>
        </p:nvPicPr>
        <p:blipFill>
          <a:blip r:embed="rId3"/>
          <a:stretch>
            <a:fillRect/>
          </a:stretch>
        </p:blipFill>
        <p:spPr>
          <a:xfrm>
            <a:off x="4571999" y="1852190"/>
            <a:ext cx="4393033" cy="3698217"/>
          </a:xfrm>
          <a:prstGeom prst="rect">
            <a:avLst/>
          </a:prstGeom>
          <a:ln>
            <a:solidFill>
              <a:schemeClr val="tx1">
                <a:lumMod val="50000"/>
                <a:lumOff val="50000"/>
              </a:schemeClr>
            </a:solidFill>
          </a:ln>
        </p:spPr>
      </p:pic>
      <p:sp>
        <p:nvSpPr>
          <p:cNvPr id="4" name="Title 1">
            <a:extLst>
              <a:ext uri="{FF2B5EF4-FFF2-40B4-BE49-F238E27FC236}">
                <a16:creationId xmlns:a16="http://schemas.microsoft.com/office/drawing/2014/main" id="{B163F361-79CD-6FD6-A1A4-F01B5C68356C}"/>
              </a:ext>
            </a:extLst>
          </p:cNvPr>
          <p:cNvSpPr txBox="1">
            <a:spLocks/>
          </p:cNvSpPr>
          <p:nvPr/>
        </p:nvSpPr>
        <p:spPr>
          <a:xfrm>
            <a:off x="628650" y="365126"/>
            <a:ext cx="78867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dirty="0"/>
              <a:t>Dream vs Reality</a:t>
            </a:r>
          </a:p>
        </p:txBody>
      </p:sp>
    </p:spTree>
    <p:extLst>
      <p:ext uri="{BB962C8B-B14F-4D97-AF65-F5344CB8AC3E}">
        <p14:creationId xmlns:p14="http://schemas.microsoft.com/office/powerpoint/2010/main" val="3006149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5FD86-4529-1ED5-DC4C-FE46F11F47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26E3A-4532-2358-3F1B-0C343FF36119}"/>
              </a:ext>
            </a:extLst>
          </p:cNvPr>
          <p:cNvSpPr>
            <a:spLocks noGrp="1"/>
          </p:cNvSpPr>
          <p:nvPr>
            <p:ph type="title"/>
          </p:nvPr>
        </p:nvSpPr>
        <p:spPr/>
        <p:txBody>
          <a:bodyPr/>
          <a:lstStyle/>
          <a:p>
            <a:pPr algn="ctr"/>
            <a:r>
              <a:rPr lang="en-MY" dirty="0"/>
              <a:t>Chapter 1: Introduction</a:t>
            </a:r>
          </a:p>
        </p:txBody>
      </p:sp>
      <p:sp>
        <p:nvSpPr>
          <p:cNvPr id="3" name="Content Placeholder 2">
            <a:extLst>
              <a:ext uri="{FF2B5EF4-FFF2-40B4-BE49-F238E27FC236}">
                <a16:creationId xmlns:a16="http://schemas.microsoft.com/office/drawing/2014/main" id="{2118779D-E657-F213-361E-20B7B9D05ACD}"/>
              </a:ext>
            </a:extLst>
          </p:cNvPr>
          <p:cNvSpPr>
            <a:spLocks noGrp="1"/>
          </p:cNvSpPr>
          <p:nvPr>
            <p:ph idx="1"/>
          </p:nvPr>
        </p:nvSpPr>
        <p:spPr>
          <a:xfrm>
            <a:off x="628650" y="1697609"/>
            <a:ext cx="7886700" cy="3944239"/>
          </a:xfrm>
        </p:spPr>
        <p:txBody>
          <a:bodyPr>
            <a:normAutofit fontScale="92500" lnSpcReduction="10000"/>
          </a:bodyPr>
          <a:lstStyle/>
          <a:p>
            <a:pPr marL="0" indent="0">
              <a:buNone/>
            </a:pPr>
            <a:r>
              <a:rPr lang="en-US" sz="3200" dirty="0"/>
              <a:t>1.1 Background of Study</a:t>
            </a:r>
          </a:p>
          <a:p>
            <a:pPr marL="0" indent="0">
              <a:buNone/>
            </a:pPr>
            <a:r>
              <a:rPr lang="en-US" sz="3200" dirty="0"/>
              <a:t>1.2 Problem Statement</a:t>
            </a:r>
          </a:p>
          <a:p>
            <a:pPr marL="0" indent="0">
              <a:buNone/>
            </a:pPr>
            <a:r>
              <a:rPr lang="en-US" sz="3200" dirty="0"/>
              <a:t>1.3 Research Questions</a:t>
            </a:r>
          </a:p>
          <a:p>
            <a:pPr marL="0" indent="0">
              <a:buNone/>
            </a:pPr>
            <a:r>
              <a:rPr lang="en-US" sz="3200" dirty="0"/>
              <a:t>1.4 Hypotheses </a:t>
            </a:r>
          </a:p>
          <a:p>
            <a:pPr marL="0" indent="0">
              <a:buNone/>
            </a:pPr>
            <a:r>
              <a:rPr lang="en-US" sz="3200" dirty="0"/>
              <a:t>1.5 Objectives of Study</a:t>
            </a:r>
          </a:p>
          <a:p>
            <a:pPr marL="0" indent="0">
              <a:buNone/>
            </a:pPr>
            <a:r>
              <a:rPr lang="en-US" sz="3200" dirty="0"/>
              <a:t>1.6 Scope of Study</a:t>
            </a:r>
          </a:p>
          <a:p>
            <a:pPr marL="0" indent="0">
              <a:buNone/>
            </a:pPr>
            <a:r>
              <a:rPr lang="en-US" sz="3200" dirty="0"/>
              <a:t>1.7 Significance of Study</a:t>
            </a:r>
          </a:p>
          <a:p>
            <a:pPr marL="0" indent="0">
              <a:buNone/>
            </a:pPr>
            <a:r>
              <a:rPr lang="en-US" sz="3200" dirty="0"/>
              <a:t>1.8 Organization of Study</a:t>
            </a:r>
            <a:endParaRPr lang="en-US" dirty="0"/>
          </a:p>
          <a:p>
            <a:endParaRPr lang="en-US" dirty="0"/>
          </a:p>
          <a:p>
            <a:endParaRPr lang="en-MY" dirty="0"/>
          </a:p>
        </p:txBody>
      </p:sp>
      <p:sp>
        <p:nvSpPr>
          <p:cNvPr id="6" name="TextBox 5">
            <a:extLst>
              <a:ext uri="{FF2B5EF4-FFF2-40B4-BE49-F238E27FC236}">
                <a16:creationId xmlns:a16="http://schemas.microsoft.com/office/drawing/2014/main" id="{923585C5-FF0B-546B-5E61-CB4629C25328}"/>
              </a:ext>
            </a:extLst>
          </p:cNvPr>
          <p:cNvSpPr txBox="1"/>
          <p:nvPr/>
        </p:nvSpPr>
        <p:spPr>
          <a:xfrm>
            <a:off x="628650" y="5849936"/>
            <a:ext cx="5461254" cy="369332"/>
          </a:xfrm>
          <a:prstGeom prst="rect">
            <a:avLst/>
          </a:prstGeom>
          <a:noFill/>
        </p:spPr>
        <p:txBody>
          <a:bodyPr wrap="square">
            <a:spAutoFit/>
          </a:bodyPr>
          <a:lstStyle/>
          <a:p>
            <a:r>
              <a:rPr lang="en-US" dirty="0">
                <a:hlinkClick r:id="rId2"/>
              </a:rPr>
              <a:t>UNIMAS New Thesis Template for Masters and PhD</a:t>
            </a:r>
            <a:endParaRPr lang="en-MY" dirty="0"/>
          </a:p>
        </p:txBody>
      </p:sp>
      <p:sp>
        <p:nvSpPr>
          <p:cNvPr id="5" name="Slide Number Placeholder 4">
            <a:extLst>
              <a:ext uri="{FF2B5EF4-FFF2-40B4-BE49-F238E27FC236}">
                <a16:creationId xmlns:a16="http://schemas.microsoft.com/office/drawing/2014/main" id="{E151160C-97FF-D728-1309-BD2A3CB679DC}"/>
              </a:ext>
            </a:extLst>
          </p:cNvPr>
          <p:cNvSpPr>
            <a:spLocks noGrp="1"/>
          </p:cNvSpPr>
          <p:nvPr>
            <p:ph type="sldNum" sz="quarter" idx="12"/>
          </p:nvPr>
        </p:nvSpPr>
        <p:spPr/>
        <p:txBody>
          <a:bodyPr/>
          <a:lstStyle/>
          <a:p>
            <a:fld id="{C7ECFB45-24C6-406E-BDF7-C1CE8F0E9A17}" type="slidenum">
              <a:rPr lang="en-MY" smtClean="0"/>
              <a:t>3</a:t>
            </a:fld>
            <a:endParaRPr lang="en-MY"/>
          </a:p>
        </p:txBody>
      </p:sp>
      <p:sp>
        <p:nvSpPr>
          <p:cNvPr id="4" name="TextBox 3">
            <a:extLst>
              <a:ext uri="{FF2B5EF4-FFF2-40B4-BE49-F238E27FC236}">
                <a16:creationId xmlns:a16="http://schemas.microsoft.com/office/drawing/2014/main" id="{25FFB507-47B1-7A58-3220-5B610E49C367}"/>
              </a:ext>
            </a:extLst>
          </p:cNvPr>
          <p:cNvSpPr txBox="1"/>
          <p:nvPr/>
        </p:nvSpPr>
        <p:spPr>
          <a:xfrm>
            <a:off x="6315824" y="2951946"/>
            <a:ext cx="1730850" cy="954107"/>
          </a:xfrm>
          <a:prstGeom prst="rect">
            <a:avLst/>
          </a:prstGeom>
          <a:noFill/>
        </p:spPr>
        <p:txBody>
          <a:bodyPr wrap="square" rtlCol="0">
            <a:spAutoFit/>
          </a:bodyPr>
          <a:lstStyle/>
          <a:p>
            <a:pPr algn="ctr"/>
            <a:r>
              <a:rPr lang="en-MY" sz="2800" dirty="0"/>
              <a:t>Typical structure</a:t>
            </a:r>
          </a:p>
        </p:txBody>
      </p:sp>
      <p:sp>
        <p:nvSpPr>
          <p:cNvPr id="7" name="Left Brace 6">
            <a:extLst>
              <a:ext uri="{FF2B5EF4-FFF2-40B4-BE49-F238E27FC236}">
                <a16:creationId xmlns:a16="http://schemas.microsoft.com/office/drawing/2014/main" id="{2209BEEA-EBFD-0A44-E629-DDE9DCAF6B34}"/>
              </a:ext>
            </a:extLst>
          </p:cNvPr>
          <p:cNvSpPr/>
          <p:nvPr/>
        </p:nvSpPr>
        <p:spPr>
          <a:xfrm flipH="1">
            <a:off x="5740402" y="1801368"/>
            <a:ext cx="495806" cy="3840480"/>
          </a:xfrm>
          <a:prstGeom prst="leftBrace">
            <a:avLst>
              <a:gd name="adj1" fmla="val 48570"/>
              <a:gd name="adj2" fmla="val 41489"/>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MY"/>
          </a:p>
        </p:txBody>
      </p:sp>
    </p:spTree>
    <p:extLst>
      <p:ext uri="{BB962C8B-B14F-4D97-AF65-F5344CB8AC3E}">
        <p14:creationId xmlns:p14="http://schemas.microsoft.com/office/powerpoint/2010/main" val="763403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CBC4-89E2-9CB4-5CA0-4227E431B909}"/>
              </a:ext>
            </a:extLst>
          </p:cNvPr>
          <p:cNvSpPr>
            <a:spLocks noGrp="1"/>
          </p:cNvSpPr>
          <p:nvPr>
            <p:ph type="title"/>
          </p:nvPr>
        </p:nvSpPr>
        <p:spPr/>
        <p:txBody>
          <a:bodyPr/>
          <a:lstStyle/>
          <a:p>
            <a:pPr algn="ctr"/>
            <a:r>
              <a:rPr lang="en-MY" dirty="0"/>
              <a:t>Workflow</a:t>
            </a:r>
          </a:p>
        </p:txBody>
      </p:sp>
      <p:graphicFrame>
        <p:nvGraphicFramePr>
          <p:cNvPr id="7" name="Diagram 6">
            <a:extLst>
              <a:ext uri="{FF2B5EF4-FFF2-40B4-BE49-F238E27FC236}">
                <a16:creationId xmlns:a16="http://schemas.microsoft.com/office/drawing/2014/main" id="{E96F00A7-1C0E-5478-07E1-E0DC69ED9464}"/>
              </a:ext>
            </a:extLst>
          </p:cNvPr>
          <p:cNvGraphicFramePr/>
          <p:nvPr>
            <p:extLst>
              <p:ext uri="{D42A27DB-BD31-4B8C-83A1-F6EECF244321}">
                <p14:modId xmlns:p14="http://schemas.microsoft.com/office/powerpoint/2010/main" val="3160036664"/>
              </p:ext>
            </p:extLst>
          </p:nvPr>
        </p:nvGraphicFramePr>
        <p:xfrm>
          <a:off x="-1408176" y="676656"/>
          <a:ext cx="11731752" cy="5816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lide Number Placeholder 7">
            <a:extLst>
              <a:ext uri="{FF2B5EF4-FFF2-40B4-BE49-F238E27FC236}">
                <a16:creationId xmlns:a16="http://schemas.microsoft.com/office/drawing/2014/main" id="{EA2351C7-B6C8-2183-A8E4-E6718793FD52}"/>
              </a:ext>
            </a:extLst>
          </p:cNvPr>
          <p:cNvSpPr>
            <a:spLocks noGrp="1"/>
          </p:cNvSpPr>
          <p:nvPr>
            <p:ph type="sldNum" sz="quarter" idx="12"/>
          </p:nvPr>
        </p:nvSpPr>
        <p:spPr/>
        <p:txBody>
          <a:bodyPr/>
          <a:lstStyle/>
          <a:p>
            <a:fld id="{C7ECFB45-24C6-406E-BDF7-C1CE8F0E9A17}" type="slidenum">
              <a:rPr lang="en-MY" smtClean="0"/>
              <a:t>4</a:t>
            </a:fld>
            <a:endParaRPr lang="en-MY"/>
          </a:p>
        </p:txBody>
      </p:sp>
    </p:spTree>
    <p:extLst>
      <p:ext uri="{BB962C8B-B14F-4D97-AF65-F5344CB8AC3E}">
        <p14:creationId xmlns:p14="http://schemas.microsoft.com/office/powerpoint/2010/main" val="2129757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B8CE2-8527-8C1B-8D44-638A408E25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505F02-80F0-F956-F86C-D07BB3EDA2B9}"/>
              </a:ext>
            </a:extLst>
          </p:cNvPr>
          <p:cNvSpPr>
            <a:spLocks noGrp="1"/>
          </p:cNvSpPr>
          <p:nvPr>
            <p:ph type="title"/>
          </p:nvPr>
        </p:nvSpPr>
        <p:spPr/>
        <p:txBody>
          <a:bodyPr/>
          <a:lstStyle/>
          <a:p>
            <a:pPr algn="ctr"/>
            <a:r>
              <a:rPr lang="en-MY" dirty="0"/>
              <a:t>Problem Statement</a:t>
            </a:r>
          </a:p>
        </p:txBody>
      </p:sp>
      <p:sp>
        <p:nvSpPr>
          <p:cNvPr id="3" name="Content Placeholder 2">
            <a:extLst>
              <a:ext uri="{FF2B5EF4-FFF2-40B4-BE49-F238E27FC236}">
                <a16:creationId xmlns:a16="http://schemas.microsoft.com/office/drawing/2014/main" id="{A2BD1867-F252-39F4-33EC-6FED3E3238C4}"/>
              </a:ext>
            </a:extLst>
          </p:cNvPr>
          <p:cNvSpPr>
            <a:spLocks noGrp="1"/>
          </p:cNvSpPr>
          <p:nvPr>
            <p:ph sz="half" idx="1"/>
          </p:nvPr>
        </p:nvSpPr>
        <p:spPr>
          <a:xfrm>
            <a:off x="446850" y="1825625"/>
            <a:ext cx="3805110" cy="4351338"/>
          </a:xfrm>
        </p:spPr>
        <p:txBody>
          <a:bodyPr>
            <a:normAutofit/>
          </a:bodyPr>
          <a:lstStyle/>
          <a:p>
            <a:r>
              <a:rPr lang="en-US" sz="2400" dirty="0"/>
              <a:t>Describes an important issue, real-world limitation or challenge</a:t>
            </a:r>
          </a:p>
          <a:p>
            <a:r>
              <a:rPr lang="en-US" sz="2400" dirty="0"/>
              <a:t>Explains why the problem matters, who is affected and what the consequences are if the problem remains unsolved</a:t>
            </a:r>
          </a:p>
          <a:p>
            <a:r>
              <a:rPr lang="en-US" sz="2400" dirty="0"/>
              <a:t>Sets the motivation for the research</a:t>
            </a:r>
          </a:p>
          <a:p>
            <a:endParaRPr lang="en-MY" dirty="0"/>
          </a:p>
        </p:txBody>
      </p:sp>
      <p:pic>
        <p:nvPicPr>
          <p:cNvPr id="2050" name="Picture 2" descr="Mountains of Durian Waste - Chiang Mai Citylife CityNews">
            <a:extLst>
              <a:ext uri="{FF2B5EF4-FFF2-40B4-BE49-F238E27FC236}">
                <a16:creationId xmlns:a16="http://schemas.microsoft.com/office/drawing/2014/main" id="{F48D43B3-32B7-12FC-79F6-E7EBFADA204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400550" y="3771736"/>
            <a:ext cx="4068000" cy="2288250"/>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F442E8D-0D7E-500F-E463-33E868C1AC69}"/>
              </a:ext>
            </a:extLst>
          </p:cNvPr>
          <p:cNvPicPr>
            <a:picLocks noChangeAspect="1"/>
          </p:cNvPicPr>
          <p:nvPr/>
        </p:nvPicPr>
        <p:blipFill>
          <a:blip r:embed="rId4"/>
          <a:stretch>
            <a:fillRect/>
          </a:stretch>
        </p:blipFill>
        <p:spPr>
          <a:xfrm>
            <a:off x="4400550" y="1690689"/>
            <a:ext cx="4068000" cy="1946111"/>
          </a:xfrm>
          <a:prstGeom prst="rect">
            <a:avLst/>
          </a:prstGeom>
          <a:ln>
            <a:solidFill>
              <a:schemeClr val="tx1">
                <a:lumMod val="50000"/>
                <a:lumOff val="50000"/>
              </a:schemeClr>
            </a:solidFill>
          </a:ln>
        </p:spPr>
      </p:pic>
      <p:sp>
        <p:nvSpPr>
          <p:cNvPr id="7" name="Slide Number Placeholder 6">
            <a:extLst>
              <a:ext uri="{FF2B5EF4-FFF2-40B4-BE49-F238E27FC236}">
                <a16:creationId xmlns:a16="http://schemas.microsoft.com/office/drawing/2014/main" id="{86FB088E-F093-1B54-C4E3-43F2B2F568BA}"/>
              </a:ext>
            </a:extLst>
          </p:cNvPr>
          <p:cNvSpPr>
            <a:spLocks noGrp="1"/>
          </p:cNvSpPr>
          <p:nvPr>
            <p:ph type="sldNum" sz="quarter" idx="12"/>
          </p:nvPr>
        </p:nvSpPr>
        <p:spPr/>
        <p:txBody>
          <a:bodyPr/>
          <a:lstStyle/>
          <a:p>
            <a:fld id="{C7ECFB45-24C6-406E-BDF7-C1CE8F0E9A17}" type="slidenum">
              <a:rPr lang="en-MY" smtClean="0"/>
              <a:t>5</a:t>
            </a:fld>
            <a:endParaRPr lang="en-MY"/>
          </a:p>
        </p:txBody>
      </p:sp>
    </p:spTree>
    <p:extLst>
      <p:ext uri="{BB962C8B-B14F-4D97-AF65-F5344CB8AC3E}">
        <p14:creationId xmlns:p14="http://schemas.microsoft.com/office/powerpoint/2010/main" val="1978094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84B45-1680-5B39-1965-D2DC95186B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2C0B0-E1BB-90B9-39F2-406A53FEC1F4}"/>
              </a:ext>
            </a:extLst>
          </p:cNvPr>
          <p:cNvSpPr>
            <a:spLocks noGrp="1"/>
          </p:cNvSpPr>
          <p:nvPr>
            <p:ph type="title"/>
          </p:nvPr>
        </p:nvSpPr>
        <p:spPr>
          <a:xfrm>
            <a:off x="128016" y="410368"/>
            <a:ext cx="8887968" cy="1325563"/>
          </a:xfrm>
        </p:spPr>
        <p:txBody>
          <a:bodyPr/>
          <a:lstStyle/>
          <a:p>
            <a:pPr algn="ctr"/>
            <a:r>
              <a:rPr lang="en-MY" dirty="0"/>
              <a:t>Problem Statement vs Research Gap</a:t>
            </a:r>
          </a:p>
        </p:txBody>
      </p:sp>
      <p:graphicFrame>
        <p:nvGraphicFramePr>
          <p:cNvPr id="7" name="Content Placeholder 6">
            <a:extLst>
              <a:ext uri="{FF2B5EF4-FFF2-40B4-BE49-F238E27FC236}">
                <a16:creationId xmlns:a16="http://schemas.microsoft.com/office/drawing/2014/main" id="{4267E162-E956-629E-8929-C9AE6F2A822C}"/>
              </a:ext>
            </a:extLst>
          </p:cNvPr>
          <p:cNvGraphicFramePr>
            <a:graphicFrameLocks/>
          </p:cNvGraphicFramePr>
          <p:nvPr>
            <p:extLst>
              <p:ext uri="{D42A27DB-BD31-4B8C-83A1-F6EECF244321}">
                <p14:modId xmlns:p14="http://schemas.microsoft.com/office/powerpoint/2010/main" val="1102055394"/>
              </p:ext>
            </p:extLst>
          </p:nvPr>
        </p:nvGraphicFramePr>
        <p:xfrm>
          <a:off x="420623" y="1498665"/>
          <a:ext cx="8174737" cy="4480560"/>
        </p:xfrm>
        <a:graphic>
          <a:graphicData uri="http://schemas.openxmlformats.org/drawingml/2006/table">
            <a:tbl>
              <a:tblPr firstRow="1" bandRow="1">
                <a:tableStyleId>{17292A2E-F333-43FB-9621-5CBBE7FDCDCB}</a:tableStyleId>
              </a:tblPr>
              <a:tblGrid>
                <a:gridCol w="1618489">
                  <a:extLst>
                    <a:ext uri="{9D8B030D-6E8A-4147-A177-3AD203B41FA5}">
                      <a16:colId xmlns:a16="http://schemas.microsoft.com/office/drawing/2014/main" val="1165587091"/>
                    </a:ext>
                  </a:extLst>
                </a:gridCol>
                <a:gridCol w="3236976">
                  <a:extLst>
                    <a:ext uri="{9D8B030D-6E8A-4147-A177-3AD203B41FA5}">
                      <a16:colId xmlns:a16="http://schemas.microsoft.com/office/drawing/2014/main" val="1698153502"/>
                    </a:ext>
                  </a:extLst>
                </a:gridCol>
                <a:gridCol w="3319272">
                  <a:extLst>
                    <a:ext uri="{9D8B030D-6E8A-4147-A177-3AD203B41FA5}">
                      <a16:colId xmlns:a16="http://schemas.microsoft.com/office/drawing/2014/main" val="295882493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dirty="0">
                          <a:solidFill>
                            <a:schemeClr val="tx1"/>
                          </a:solidFill>
                        </a:rPr>
                        <a:t>Thesis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MY" dirty="0">
                          <a:solidFill>
                            <a:schemeClr val="tx1"/>
                          </a:solidFill>
                        </a:rPr>
                        <a:t>Problem Statement in Chapter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dirty="0">
                          <a:solidFill>
                            <a:schemeClr val="tx1"/>
                          </a:solidFill>
                        </a:rPr>
                        <a:t>Research Gap in </a:t>
                      </a:r>
                    </a:p>
                    <a:p>
                      <a:pPr algn="ctr"/>
                      <a:r>
                        <a:rPr lang="en-US" dirty="0">
                          <a:solidFill>
                            <a:schemeClr val="tx1"/>
                          </a:solidFill>
                        </a:rPr>
                        <a:t>Chapter 2</a:t>
                      </a:r>
                      <a:endParaRPr lang="en-MY"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260119168"/>
                  </a:ext>
                </a:extLst>
              </a:tr>
              <a:tr h="447109">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MY"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 typeface="Arial" panose="020B0604020202020204" pitchFamily="34" charset="0"/>
                        <a:buNone/>
                      </a:pPr>
                      <a:r>
                        <a:rPr lang="en-US" sz="1600" dirty="0"/>
                        <a:t>A real-world limitation or challenge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 typeface="Arial" panose="020B0604020202020204" pitchFamily="34" charset="0"/>
                        <a:buNone/>
                      </a:pPr>
                      <a:r>
                        <a:rPr lang="en-US" sz="1600" dirty="0">
                          <a:solidFill>
                            <a:schemeClr val="tx1"/>
                          </a:solidFill>
                        </a:rPr>
                        <a:t>A specific lack of scientific knowledge or methodological capability in the existing literature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4322421"/>
                  </a:ext>
                </a:extLst>
              </a:tr>
              <a:tr h="447109">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rPr>
                        <a:t>Mechanical </a:t>
                      </a:r>
                      <a:r>
                        <a:rPr lang="en-US" sz="1600" dirty="0" err="1">
                          <a:solidFill>
                            <a:schemeClr val="tx1"/>
                          </a:solidFill>
                        </a:rPr>
                        <a:t>Behaviour</a:t>
                      </a:r>
                      <a:r>
                        <a:rPr lang="en-US" sz="1600" dirty="0">
                          <a:solidFill>
                            <a:schemeClr val="tx1"/>
                          </a:solidFill>
                        </a:rPr>
                        <a:t> and Reinforcement Mechanisms of Durian Skin Fiber–Reinforced Concrete</a:t>
                      </a:r>
                      <a:endParaRPr lang="en-MY"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buFont typeface="Arial" panose="020B0604020202020204" pitchFamily="34" charset="0"/>
                        <a:buNone/>
                      </a:pPr>
                      <a:r>
                        <a:rPr lang="en-US" sz="1600" dirty="0"/>
                        <a:t>There is a growing interest in natural fiber–reinforced concrete for sustainable construction. In Malaysia, durian skin waste represents a largely untapped resource with potential value in cementitious composites. However, the performance of such materials is highly variable due to inconsistent fiber properties and limited understanding of fiber–matrix interactions.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buFont typeface="Arial" panose="020B0604020202020204" pitchFamily="34" charset="0"/>
                        <a:buNone/>
                      </a:pPr>
                      <a:r>
                        <a:rPr lang="en-US" sz="1600" dirty="0">
                          <a:solidFill>
                            <a:schemeClr val="tx1"/>
                          </a:solidFill>
                        </a:rPr>
                        <a:t>There are limited studies reported in the literature that provide insight into the controlled design of durian skin fiber–reinforced concrete, the relationship between its microstructure and mechanical performance, and the fundamental reinforcing mechanisms involved. These knowledge gaps hinder the optimization and wider adoption of this material, thereby motivating the present study.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bl>
          </a:graphicData>
        </a:graphic>
      </p:graphicFrame>
      <p:pic>
        <p:nvPicPr>
          <p:cNvPr id="9" name="Picture 8">
            <a:extLst>
              <a:ext uri="{FF2B5EF4-FFF2-40B4-BE49-F238E27FC236}">
                <a16:creationId xmlns:a16="http://schemas.microsoft.com/office/drawing/2014/main" id="{07FD2F26-A656-DC2D-99E9-3EA8664CA3D2}"/>
              </a:ext>
            </a:extLst>
          </p:cNvPr>
          <p:cNvPicPr>
            <a:picLocks noChangeAspect="1"/>
          </p:cNvPicPr>
          <p:nvPr/>
        </p:nvPicPr>
        <p:blipFill>
          <a:blip r:embed="rId2"/>
          <a:stretch>
            <a:fillRect/>
          </a:stretch>
        </p:blipFill>
        <p:spPr>
          <a:xfrm>
            <a:off x="640081" y="2194878"/>
            <a:ext cx="1133856" cy="726281"/>
          </a:xfrm>
          <a:prstGeom prst="rect">
            <a:avLst/>
          </a:prstGeom>
        </p:spPr>
      </p:pic>
      <p:sp>
        <p:nvSpPr>
          <p:cNvPr id="10" name="Slide Number Placeholder 9">
            <a:extLst>
              <a:ext uri="{FF2B5EF4-FFF2-40B4-BE49-F238E27FC236}">
                <a16:creationId xmlns:a16="http://schemas.microsoft.com/office/drawing/2014/main" id="{B2C59DF6-856E-0B3A-5623-F6A975BC40A2}"/>
              </a:ext>
            </a:extLst>
          </p:cNvPr>
          <p:cNvSpPr>
            <a:spLocks noGrp="1"/>
          </p:cNvSpPr>
          <p:nvPr>
            <p:ph type="sldNum" sz="quarter" idx="12"/>
          </p:nvPr>
        </p:nvSpPr>
        <p:spPr/>
        <p:txBody>
          <a:bodyPr/>
          <a:lstStyle/>
          <a:p>
            <a:fld id="{C7ECFB45-24C6-406E-BDF7-C1CE8F0E9A17}" type="slidenum">
              <a:rPr lang="en-MY" smtClean="0"/>
              <a:t>6</a:t>
            </a:fld>
            <a:endParaRPr lang="en-MY"/>
          </a:p>
        </p:txBody>
      </p:sp>
    </p:spTree>
    <p:extLst>
      <p:ext uri="{BB962C8B-B14F-4D97-AF65-F5344CB8AC3E}">
        <p14:creationId xmlns:p14="http://schemas.microsoft.com/office/powerpoint/2010/main" val="3534562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9A3DF-8076-9176-6E81-D939E27F5D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AE5D3-6DD6-76FB-8000-F3C4EC3C1B66}"/>
              </a:ext>
            </a:extLst>
          </p:cNvPr>
          <p:cNvSpPr>
            <a:spLocks noGrp="1"/>
          </p:cNvSpPr>
          <p:nvPr>
            <p:ph type="title"/>
          </p:nvPr>
        </p:nvSpPr>
        <p:spPr>
          <a:xfrm>
            <a:off x="128016" y="410368"/>
            <a:ext cx="8887968" cy="1325563"/>
          </a:xfrm>
        </p:spPr>
        <p:txBody>
          <a:bodyPr/>
          <a:lstStyle/>
          <a:p>
            <a:pPr algn="ctr"/>
            <a:r>
              <a:rPr lang="en-MY" dirty="0"/>
              <a:t>Problem Statement vs Research Gap</a:t>
            </a:r>
          </a:p>
        </p:txBody>
      </p:sp>
      <p:graphicFrame>
        <p:nvGraphicFramePr>
          <p:cNvPr id="7" name="Content Placeholder 6">
            <a:extLst>
              <a:ext uri="{FF2B5EF4-FFF2-40B4-BE49-F238E27FC236}">
                <a16:creationId xmlns:a16="http://schemas.microsoft.com/office/drawing/2014/main" id="{1931FFCF-739A-2E33-A53F-6B1617EBEF71}"/>
              </a:ext>
            </a:extLst>
          </p:cNvPr>
          <p:cNvGraphicFramePr>
            <a:graphicFrameLocks/>
          </p:cNvGraphicFramePr>
          <p:nvPr>
            <p:extLst>
              <p:ext uri="{D42A27DB-BD31-4B8C-83A1-F6EECF244321}">
                <p14:modId xmlns:p14="http://schemas.microsoft.com/office/powerpoint/2010/main" val="2258585287"/>
              </p:ext>
            </p:extLst>
          </p:nvPr>
        </p:nvGraphicFramePr>
        <p:xfrm>
          <a:off x="420623" y="1498665"/>
          <a:ext cx="8174737" cy="4480560"/>
        </p:xfrm>
        <a:graphic>
          <a:graphicData uri="http://schemas.openxmlformats.org/drawingml/2006/table">
            <a:tbl>
              <a:tblPr firstRow="1" bandRow="1">
                <a:tableStyleId>{17292A2E-F333-43FB-9621-5CBBE7FDCDCB}</a:tableStyleId>
              </a:tblPr>
              <a:tblGrid>
                <a:gridCol w="1618489">
                  <a:extLst>
                    <a:ext uri="{9D8B030D-6E8A-4147-A177-3AD203B41FA5}">
                      <a16:colId xmlns:a16="http://schemas.microsoft.com/office/drawing/2014/main" val="1165587091"/>
                    </a:ext>
                  </a:extLst>
                </a:gridCol>
                <a:gridCol w="2249424">
                  <a:extLst>
                    <a:ext uri="{9D8B030D-6E8A-4147-A177-3AD203B41FA5}">
                      <a16:colId xmlns:a16="http://schemas.microsoft.com/office/drawing/2014/main" val="1698153502"/>
                    </a:ext>
                  </a:extLst>
                </a:gridCol>
                <a:gridCol w="4306824">
                  <a:extLst>
                    <a:ext uri="{9D8B030D-6E8A-4147-A177-3AD203B41FA5}">
                      <a16:colId xmlns:a16="http://schemas.microsoft.com/office/drawing/2014/main" val="295882493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dirty="0">
                          <a:solidFill>
                            <a:schemeClr val="tx1"/>
                          </a:solidFill>
                        </a:rPr>
                        <a:t>Thesis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MY" dirty="0">
                          <a:solidFill>
                            <a:schemeClr val="tx1"/>
                          </a:solidFill>
                        </a:rPr>
                        <a:t>Problem Statement in Chapter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US" dirty="0">
                          <a:solidFill>
                            <a:schemeClr val="tx1"/>
                          </a:solidFill>
                        </a:rPr>
                        <a:t>Research Gap in </a:t>
                      </a:r>
                    </a:p>
                    <a:p>
                      <a:pPr algn="ctr"/>
                      <a:r>
                        <a:rPr lang="en-US" dirty="0">
                          <a:solidFill>
                            <a:schemeClr val="tx1"/>
                          </a:solidFill>
                        </a:rPr>
                        <a:t>Chapter 2</a:t>
                      </a:r>
                      <a:endParaRPr lang="en-MY"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260119168"/>
                  </a:ext>
                </a:extLst>
              </a:tr>
              <a:tr h="53950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MY"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 typeface="Arial" panose="020B0604020202020204" pitchFamily="34" charset="0"/>
                        <a:buNone/>
                      </a:pPr>
                      <a:r>
                        <a:rPr lang="en-US" sz="1600" dirty="0"/>
                        <a:t>A real-world limitation or challenge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 typeface="Arial" panose="020B0604020202020204" pitchFamily="34" charset="0"/>
                        <a:buNone/>
                      </a:pPr>
                      <a:r>
                        <a:rPr lang="en-US" sz="1600" dirty="0">
                          <a:solidFill>
                            <a:schemeClr val="tx1"/>
                          </a:solidFill>
                        </a:rPr>
                        <a:t>A specific lack of scientific knowledge or methodological capability in the existing literature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4322421"/>
                  </a:ext>
                </a:extLst>
              </a:tr>
              <a:tr h="447109">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rPr>
                        <a:t>Laser-Based Soil Spectroscopy and Machine Learning for Optimizing Fertilizer Application in Paddy Cultivation</a:t>
                      </a:r>
                      <a:endParaRPr lang="en-MY" sz="16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buFont typeface="Arial" panose="020B0604020202020204" pitchFamily="34" charset="0"/>
                        <a:buNone/>
                      </a:pPr>
                      <a:r>
                        <a:rPr lang="en-US" sz="1600" dirty="0"/>
                        <a:t>Despite the importance of accurate soil nutrient assessment for sustainable paddy cultivation, current laboratory-based soil analysis methods are time-consuming and unsuitable for rapid field-level decision-making.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buFont typeface="Arial" panose="020B0604020202020204" pitchFamily="34" charset="0"/>
                        <a:buNone/>
                      </a:pPr>
                      <a:r>
                        <a:rPr lang="en-US" sz="1600" dirty="0">
                          <a:solidFill>
                            <a:schemeClr val="tx1"/>
                          </a:solidFill>
                        </a:rPr>
                        <a:t>There is a lack of field-deployable systems for the rapid determination of soil nutrients in paddy fields. Furthermore, the quantitative validity of such systems relative to conventional analytical techniques has not been sufficiently established. In addition, the integration of laser-based soil sensing data with machine learning models for predicting optimal fertilizer application rates remains underexplored. Addressing these gaps is essential for enabling precision nutrient management in paddy cultivation.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bl>
          </a:graphicData>
        </a:graphic>
      </p:graphicFrame>
      <p:pic>
        <p:nvPicPr>
          <p:cNvPr id="10" name="Picture 9">
            <a:extLst>
              <a:ext uri="{FF2B5EF4-FFF2-40B4-BE49-F238E27FC236}">
                <a16:creationId xmlns:a16="http://schemas.microsoft.com/office/drawing/2014/main" id="{9C931B1F-07BB-6B96-F2A0-B17EE6EBFE32}"/>
              </a:ext>
            </a:extLst>
          </p:cNvPr>
          <p:cNvPicPr>
            <a:picLocks noChangeAspect="1"/>
          </p:cNvPicPr>
          <p:nvPr/>
        </p:nvPicPr>
        <p:blipFill>
          <a:blip r:embed="rId2"/>
          <a:stretch>
            <a:fillRect/>
          </a:stretch>
        </p:blipFill>
        <p:spPr>
          <a:xfrm>
            <a:off x="759915" y="2217379"/>
            <a:ext cx="886005" cy="680711"/>
          </a:xfrm>
          <a:prstGeom prst="rect">
            <a:avLst/>
          </a:prstGeom>
        </p:spPr>
      </p:pic>
      <p:sp>
        <p:nvSpPr>
          <p:cNvPr id="11" name="Slide Number Placeholder 10">
            <a:extLst>
              <a:ext uri="{FF2B5EF4-FFF2-40B4-BE49-F238E27FC236}">
                <a16:creationId xmlns:a16="http://schemas.microsoft.com/office/drawing/2014/main" id="{F164A87D-3830-BFB4-415E-AA5CF2EBB490}"/>
              </a:ext>
            </a:extLst>
          </p:cNvPr>
          <p:cNvSpPr>
            <a:spLocks noGrp="1"/>
          </p:cNvSpPr>
          <p:nvPr>
            <p:ph type="sldNum" sz="quarter" idx="12"/>
          </p:nvPr>
        </p:nvSpPr>
        <p:spPr/>
        <p:txBody>
          <a:bodyPr/>
          <a:lstStyle/>
          <a:p>
            <a:fld id="{C7ECFB45-24C6-406E-BDF7-C1CE8F0E9A17}" type="slidenum">
              <a:rPr lang="en-MY" smtClean="0"/>
              <a:t>7</a:t>
            </a:fld>
            <a:endParaRPr lang="en-MY"/>
          </a:p>
        </p:txBody>
      </p:sp>
    </p:spTree>
    <p:extLst>
      <p:ext uri="{BB962C8B-B14F-4D97-AF65-F5344CB8AC3E}">
        <p14:creationId xmlns:p14="http://schemas.microsoft.com/office/powerpoint/2010/main" val="907224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9BAC6-937A-7FFD-83B8-99CC51234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1FFD79-E41E-BCF8-C011-0D3CE7266F34}"/>
              </a:ext>
            </a:extLst>
          </p:cNvPr>
          <p:cNvSpPr>
            <a:spLocks noGrp="1"/>
          </p:cNvSpPr>
          <p:nvPr>
            <p:ph type="title"/>
          </p:nvPr>
        </p:nvSpPr>
        <p:spPr/>
        <p:txBody>
          <a:bodyPr/>
          <a:lstStyle/>
          <a:p>
            <a:pPr algn="ctr"/>
            <a:r>
              <a:rPr lang="en-MY" dirty="0"/>
              <a:t>Research Questions (RQs)</a:t>
            </a:r>
          </a:p>
        </p:txBody>
      </p:sp>
      <p:sp>
        <p:nvSpPr>
          <p:cNvPr id="3" name="Content Placeholder 2">
            <a:extLst>
              <a:ext uri="{FF2B5EF4-FFF2-40B4-BE49-F238E27FC236}">
                <a16:creationId xmlns:a16="http://schemas.microsoft.com/office/drawing/2014/main" id="{F901E8FA-7C9D-3786-F7AE-49354F2C38E2}"/>
              </a:ext>
            </a:extLst>
          </p:cNvPr>
          <p:cNvSpPr>
            <a:spLocks noGrp="1"/>
          </p:cNvSpPr>
          <p:nvPr>
            <p:ph idx="1"/>
          </p:nvPr>
        </p:nvSpPr>
        <p:spPr/>
        <p:txBody>
          <a:bodyPr/>
          <a:lstStyle/>
          <a:p>
            <a:r>
              <a:rPr lang="en-US" sz="3200" dirty="0"/>
              <a:t>What you want to find out to achieve the objectives</a:t>
            </a:r>
          </a:p>
          <a:p>
            <a:r>
              <a:rPr lang="en-US" sz="3200" dirty="0"/>
              <a:t>Preferably, research questions are directly mapped one-to-one with the objectives</a:t>
            </a:r>
          </a:p>
          <a:p>
            <a:r>
              <a:rPr lang="en-US" sz="3200" dirty="0"/>
              <a:t>Clear, specific, and investigable</a:t>
            </a:r>
            <a:endParaRPr lang="en-US" dirty="0"/>
          </a:p>
          <a:p>
            <a:endParaRPr lang="en-US" dirty="0"/>
          </a:p>
          <a:p>
            <a:endParaRPr lang="en-US" dirty="0"/>
          </a:p>
          <a:p>
            <a:endParaRPr lang="en-MY" dirty="0"/>
          </a:p>
        </p:txBody>
      </p:sp>
      <p:sp>
        <p:nvSpPr>
          <p:cNvPr id="5" name="Slide Number Placeholder 4">
            <a:extLst>
              <a:ext uri="{FF2B5EF4-FFF2-40B4-BE49-F238E27FC236}">
                <a16:creationId xmlns:a16="http://schemas.microsoft.com/office/drawing/2014/main" id="{3CE684F8-217C-657F-E08A-1A28D682FFF6}"/>
              </a:ext>
            </a:extLst>
          </p:cNvPr>
          <p:cNvSpPr>
            <a:spLocks noGrp="1"/>
          </p:cNvSpPr>
          <p:nvPr>
            <p:ph type="sldNum" sz="quarter" idx="12"/>
          </p:nvPr>
        </p:nvSpPr>
        <p:spPr/>
        <p:txBody>
          <a:bodyPr/>
          <a:lstStyle/>
          <a:p>
            <a:fld id="{C7ECFB45-24C6-406E-BDF7-C1CE8F0E9A17}" type="slidenum">
              <a:rPr lang="en-MY" smtClean="0"/>
              <a:t>8</a:t>
            </a:fld>
            <a:endParaRPr lang="en-MY"/>
          </a:p>
        </p:txBody>
      </p:sp>
    </p:spTree>
    <p:extLst>
      <p:ext uri="{BB962C8B-B14F-4D97-AF65-F5344CB8AC3E}">
        <p14:creationId xmlns:p14="http://schemas.microsoft.com/office/powerpoint/2010/main" val="67293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70593-96EE-BECF-39B6-A5691CAAD9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81B11-9257-EF13-3CF6-0F6A5887763D}"/>
              </a:ext>
            </a:extLst>
          </p:cNvPr>
          <p:cNvSpPr>
            <a:spLocks noGrp="1"/>
          </p:cNvSpPr>
          <p:nvPr>
            <p:ph type="title"/>
          </p:nvPr>
        </p:nvSpPr>
        <p:spPr/>
        <p:txBody>
          <a:bodyPr/>
          <a:lstStyle/>
          <a:p>
            <a:pPr algn="ctr"/>
            <a:r>
              <a:rPr lang="en-MY" dirty="0"/>
              <a:t>Hypotheses</a:t>
            </a:r>
          </a:p>
        </p:txBody>
      </p:sp>
      <p:sp>
        <p:nvSpPr>
          <p:cNvPr id="3" name="Content Placeholder 2">
            <a:extLst>
              <a:ext uri="{FF2B5EF4-FFF2-40B4-BE49-F238E27FC236}">
                <a16:creationId xmlns:a16="http://schemas.microsoft.com/office/drawing/2014/main" id="{E011F36A-7513-9F2A-0F7A-39C529D67361}"/>
              </a:ext>
            </a:extLst>
          </p:cNvPr>
          <p:cNvSpPr>
            <a:spLocks noGrp="1"/>
          </p:cNvSpPr>
          <p:nvPr>
            <p:ph idx="1"/>
          </p:nvPr>
        </p:nvSpPr>
        <p:spPr/>
        <p:txBody>
          <a:bodyPr>
            <a:normAutofit/>
          </a:bodyPr>
          <a:lstStyle/>
          <a:p>
            <a:r>
              <a:rPr lang="en-US" sz="3200" dirty="0"/>
              <a:t>Testable predictions answering the RQs</a:t>
            </a:r>
          </a:p>
          <a:p>
            <a:r>
              <a:rPr lang="en-US" sz="3200" dirty="0"/>
              <a:t>Required mainly for quantitative / experimental studies</a:t>
            </a:r>
          </a:p>
          <a:p>
            <a:r>
              <a:rPr lang="en-US" sz="3200" u="sng" dirty="0"/>
              <a:t>Not always needed </a:t>
            </a:r>
            <a:r>
              <a:rPr lang="en-US" sz="3200" dirty="0"/>
              <a:t>for exploratory or design-focused research</a:t>
            </a:r>
          </a:p>
          <a:p>
            <a:r>
              <a:rPr lang="en-US" sz="3200" dirty="0"/>
              <a:t>Must be </a:t>
            </a:r>
            <a:r>
              <a:rPr lang="en-US" sz="3200" u="sng" dirty="0"/>
              <a:t>statistically testable</a:t>
            </a:r>
          </a:p>
          <a:p>
            <a:endParaRPr lang="en-MY" dirty="0"/>
          </a:p>
        </p:txBody>
      </p:sp>
      <p:sp>
        <p:nvSpPr>
          <p:cNvPr id="5" name="Slide Number Placeholder 4">
            <a:extLst>
              <a:ext uri="{FF2B5EF4-FFF2-40B4-BE49-F238E27FC236}">
                <a16:creationId xmlns:a16="http://schemas.microsoft.com/office/drawing/2014/main" id="{7C63FEB4-38D3-0E90-6BE1-A777EF8B00F6}"/>
              </a:ext>
            </a:extLst>
          </p:cNvPr>
          <p:cNvSpPr>
            <a:spLocks noGrp="1"/>
          </p:cNvSpPr>
          <p:nvPr>
            <p:ph type="sldNum" sz="quarter" idx="12"/>
          </p:nvPr>
        </p:nvSpPr>
        <p:spPr/>
        <p:txBody>
          <a:bodyPr/>
          <a:lstStyle/>
          <a:p>
            <a:fld id="{C7ECFB45-24C6-406E-BDF7-C1CE8F0E9A17}" type="slidenum">
              <a:rPr lang="en-MY" smtClean="0"/>
              <a:t>9</a:t>
            </a:fld>
            <a:endParaRPr lang="en-MY"/>
          </a:p>
        </p:txBody>
      </p:sp>
    </p:spTree>
    <p:extLst>
      <p:ext uri="{BB962C8B-B14F-4D97-AF65-F5344CB8AC3E}">
        <p14:creationId xmlns:p14="http://schemas.microsoft.com/office/powerpoint/2010/main" val="1528372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783A3-8C22-B7AD-0005-7FEFE727A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7755F-81A3-8772-DF85-42385D38B099}"/>
              </a:ext>
            </a:extLst>
          </p:cNvPr>
          <p:cNvSpPr>
            <a:spLocks noGrp="1"/>
          </p:cNvSpPr>
          <p:nvPr>
            <p:ph type="title"/>
          </p:nvPr>
        </p:nvSpPr>
        <p:spPr/>
        <p:txBody>
          <a:bodyPr/>
          <a:lstStyle/>
          <a:p>
            <a:pPr algn="ctr"/>
            <a:r>
              <a:rPr lang="en-MY" dirty="0"/>
              <a:t>Hypotheses</a:t>
            </a:r>
          </a:p>
        </p:txBody>
      </p:sp>
      <p:sp>
        <p:nvSpPr>
          <p:cNvPr id="3" name="Content Placeholder 2">
            <a:extLst>
              <a:ext uri="{FF2B5EF4-FFF2-40B4-BE49-F238E27FC236}">
                <a16:creationId xmlns:a16="http://schemas.microsoft.com/office/drawing/2014/main" id="{A8CC1793-C412-BB06-E662-F8220E42CBCD}"/>
              </a:ext>
            </a:extLst>
          </p:cNvPr>
          <p:cNvSpPr>
            <a:spLocks noGrp="1"/>
          </p:cNvSpPr>
          <p:nvPr>
            <p:ph idx="1"/>
          </p:nvPr>
        </p:nvSpPr>
        <p:spPr/>
        <p:txBody>
          <a:bodyPr>
            <a:normAutofit fontScale="70000" lnSpcReduction="20000"/>
          </a:bodyPr>
          <a:lstStyle/>
          <a:p>
            <a:pPr marL="0" indent="0">
              <a:buNone/>
            </a:pPr>
            <a:r>
              <a:rPr lang="en-US" sz="3200" b="1" dirty="0">
                <a:solidFill>
                  <a:srgbClr val="0070C0"/>
                </a:solidFill>
              </a:rPr>
              <a:t>Example 1</a:t>
            </a:r>
          </a:p>
          <a:p>
            <a:r>
              <a:rPr lang="en-US" sz="3200" dirty="0"/>
              <a:t>H₀: There is no significant correlation between light intensity and metal concentration.</a:t>
            </a:r>
          </a:p>
          <a:p>
            <a:r>
              <a:rPr lang="en-US" sz="3200" dirty="0"/>
              <a:t>H₁: There is a significant correlation between light intensity and metal concentration.</a:t>
            </a:r>
          </a:p>
          <a:p>
            <a:pPr marL="0" indent="0">
              <a:buNone/>
            </a:pPr>
            <a:endParaRPr lang="en-US" sz="3200" dirty="0"/>
          </a:p>
          <a:p>
            <a:pPr marL="0" indent="0">
              <a:buNone/>
            </a:pPr>
            <a:r>
              <a:rPr lang="en-US" sz="3200" b="1" dirty="0">
                <a:solidFill>
                  <a:srgbClr val="0070C0"/>
                </a:solidFill>
              </a:rPr>
              <a:t>Example 2 </a:t>
            </a:r>
            <a:r>
              <a:rPr lang="en-US" sz="3200" dirty="0"/>
              <a:t>(commonly used in engineering)</a:t>
            </a:r>
          </a:p>
          <a:p>
            <a:r>
              <a:rPr lang="en-US" sz="3200" dirty="0"/>
              <a:t>It is </a:t>
            </a:r>
            <a:r>
              <a:rPr lang="en-US" sz="3200" dirty="0" err="1"/>
              <a:t>hypothesised</a:t>
            </a:r>
            <a:r>
              <a:rPr lang="en-US" sz="3200" dirty="0"/>
              <a:t> that light intensity exhibits a statistically significant correlation with metal concentration.</a:t>
            </a:r>
          </a:p>
          <a:p>
            <a:endParaRPr lang="en-US" sz="3200" dirty="0"/>
          </a:p>
          <a:p>
            <a:pPr marL="0" indent="0">
              <a:buNone/>
            </a:pPr>
            <a:r>
              <a:rPr lang="en-US" sz="3200" b="1" dirty="0">
                <a:solidFill>
                  <a:srgbClr val="0070C0"/>
                </a:solidFill>
              </a:rPr>
              <a:t>Example 3</a:t>
            </a:r>
          </a:p>
          <a:p>
            <a:r>
              <a:rPr lang="en-US" sz="3200" dirty="0"/>
              <a:t>This study </a:t>
            </a:r>
            <a:r>
              <a:rPr lang="en-US" sz="3200" dirty="0" err="1"/>
              <a:t>hypothesises</a:t>
            </a:r>
            <a:r>
              <a:rPr lang="en-US" sz="3200" dirty="0"/>
              <a:t> that the light intensity is significantly correlated with metal concentration.</a:t>
            </a:r>
            <a:endParaRPr lang="en-MY" dirty="0"/>
          </a:p>
        </p:txBody>
      </p:sp>
      <p:sp>
        <p:nvSpPr>
          <p:cNvPr id="5" name="Slide Number Placeholder 4">
            <a:extLst>
              <a:ext uri="{FF2B5EF4-FFF2-40B4-BE49-F238E27FC236}">
                <a16:creationId xmlns:a16="http://schemas.microsoft.com/office/drawing/2014/main" id="{5096D223-99AF-5833-AA6C-EF5F56AE238B}"/>
              </a:ext>
            </a:extLst>
          </p:cNvPr>
          <p:cNvSpPr>
            <a:spLocks noGrp="1"/>
          </p:cNvSpPr>
          <p:nvPr>
            <p:ph type="sldNum" sz="quarter" idx="12"/>
          </p:nvPr>
        </p:nvSpPr>
        <p:spPr/>
        <p:txBody>
          <a:bodyPr/>
          <a:lstStyle/>
          <a:p>
            <a:fld id="{C7ECFB45-24C6-406E-BDF7-C1CE8F0E9A17}" type="slidenum">
              <a:rPr lang="en-MY" smtClean="0"/>
              <a:t>10</a:t>
            </a:fld>
            <a:endParaRPr lang="en-MY"/>
          </a:p>
        </p:txBody>
      </p:sp>
    </p:spTree>
    <p:extLst>
      <p:ext uri="{BB962C8B-B14F-4D97-AF65-F5344CB8AC3E}">
        <p14:creationId xmlns:p14="http://schemas.microsoft.com/office/powerpoint/2010/main" val="2681842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17431-8F47-49EA-8B2D-1C09C73BE9B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BEB11F0-414E-DE36-3672-B4922D117D11}"/>
              </a:ext>
            </a:extLst>
          </p:cNvPr>
          <p:cNvSpPr>
            <a:spLocks noGrp="1"/>
          </p:cNvSpPr>
          <p:nvPr>
            <p:ph type="title"/>
          </p:nvPr>
        </p:nvSpPr>
        <p:spPr>
          <a:xfrm>
            <a:off x="628650" y="365126"/>
            <a:ext cx="7886700" cy="1325563"/>
          </a:xfrm>
        </p:spPr>
        <p:txBody>
          <a:bodyPr/>
          <a:lstStyle/>
          <a:p>
            <a:pPr algn="ctr"/>
            <a:r>
              <a:rPr lang="en-US" sz="4400" dirty="0"/>
              <a:t>RQs - Hypotheses - Objectives </a:t>
            </a:r>
            <a:endParaRPr lang="en-MY" sz="4400" dirty="0"/>
          </a:p>
        </p:txBody>
      </p:sp>
      <p:graphicFrame>
        <p:nvGraphicFramePr>
          <p:cNvPr id="4" name="Content Placeholder 6">
            <a:extLst>
              <a:ext uri="{FF2B5EF4-FFF2-40B4-BE49-F238E27FC236}">
                <a16:creationId xmlns:a16="http://schemas.microsoft.com/office/drawing/2014/main" id="{7041E80E-CDF1-00C3-554E-7372F92D7513}"/>
              </a:ext>
            </a:extLst>
          </p:cNvPr>
          <p:cNvGraphicFramePr>
            <a:graphicFrameLocks/>
          </p:cNvGraphicFramePr>
          <p:nvPr>
            <p:extLst>
              <p:ext uri="{D42A27DB-BD31-4B8C-83A1-F6EECF244321}">
                <p14:modId xmlns:p14="http://schemas.microsoft.com/office/powerpoint/2010/main" val="4279207238"/>
              </p:ext>
            </p:extLst>
          </p:nvPr>
        </p:nvGraphicFramePr>
        <p:xfrm>
          <a:off x="411478" y="1485392"/>
          <a:ext cx="8321043" cy="4790440"/>
        </p:xfrm>
        <a:graphic>
          <a:graphicData uri="http://schemas.openxmlformats.org/drawingml/2006/table">
            <a:tbl>
              <a:tblPr firstRow="1" bandRow="1">
                <a:tableStyleId>{17292A2E-F333-43FB-9621-5CBBE7FDCDCB}</a:tableStyleId>
              </a:tblPr>
              <a:tblGrid>
                <a:gridCol w="2798066">
                  <a:extLst>
                    <a:ext uri="{9D8B030D-6E8A-4147-A177-3AD203B41FA5}">
                      <a16:colId xmlns:a16="http://schemas.microsoft.com/office/drawing/2014/main" val="1165587091"/>
                    </a:ext>
                  </a:extLst>
                </a:gridCol>
                <a:gridCol w="3703320">
                  <a:extLst>
                    <a:ext uri="{9D8B030D-6E8A-4147-A177-3AD203B41FA5}">
                      <a16:colId xmlns:a16="http://schemas.microsoft.com/office/drawing/2014/main" val="1698153502"/>
                    </a:ext>
                  </a:extLst>
                </a:gridCol>
                <a:gridCol w="1819657">
                  <a:extLst>
                    <a:ext uri="{9D8B030D-6E8A-4147-A177-3AD203B41FA5}">
                      <a16:colId xmlns:a16="http://schemas.microsoft.com/office/drawing/2014/main" val="2958824939"/>
                    </a:ext>
                  </a:extLst>
                </a:gridCol>
              </a:tblGrid>
              <a:tr h="370840">
                <a:tc>
                  <a:txBody>
                    <a:bodyPr/>
                    <a:lstStyle/>
                    <a:p>
                      <a:pPr algn="ctr"/>
                      <a:r>
                        <a:rPr lang="en-US" sz="1600" b="1" dirty="0">
                          <a:latin typeface="+mn-lt"/>
                          <a:cs typeface="Times New Roman" panose="02020603050405020304" pitchFamily="18" charset="0"/>
                        </a:rPr>
                        <a:t>Research questions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US" sz="1600" b="1" dirty="0">
                          <a:latin typeface="+mn-lt"/>
                          <a:cs typeface="Times New Roman" panose="02020603050405020304" pitchFamily="18" charset="0"/>
                        </a:rPr>
                        <a:t>Hypothesis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600" b="1" dirty="0">
                          <a:latin typeface="+mn-lt"/>
                          <a:cs typeface="Times New Roman" panose="02020603050405020304" pitchFamily="18" charset="0"/>
                        </a:rPr>
                        <a:t>Objectives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60119168"/>
                  </a:ext>
                </a:extLst>
              </a:tr>
              <a:tr h="44710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1. Can laser-based soil analysis techniques be used to generate a spatially resolved soil fertility map for paddy fields?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1. Laser-based soil analysis can successfully capture spatial variations in soil fertility parameters, enabling the development of a high-resolution soil fertility map for paddy fields.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1. To develop a novel laser-based soil fertility map for paddy fields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r h="447109">
                <a:tc>
                  <a:txBody>
                    <a:bodyPr/>
                    <a:lstStyle/>
                    <a:p>
                      <a:r>
                        <a:rPr lang="en-US" sz="1600" dirty="0">
                          <a:latin typeface="+mn-lt"/>
                          <a:cs typeface="Times New Roman" panose="02020603050405020304" pitchFamily="18" charset="0"/>
                        </a:rPr>
                        <a:t>2. How accurately does the laser-based soil fertility map represent soil fertility parameters when compared with conventional laboratory-based soil analysis methods?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2. The laser-based soil fertility map shows strong agreement with conventional soil analysis techniques, with no statistically significant differences in key fertility parameters.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2. To validate the developed soil fertility map with the conventional techniques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3317778"/>
                  </a:ext>
                </a:extLst>
              </a:tr>
              <a:tr h="370840">
                <a:tc>
                  <a:txBody>
                    <a:bodyPr/>
                    <a:lstStyle/>
                    <a:p>
                      <a:r>
                        <a:rPr lang="en-US" sz="1600" dirty="0">
                          <a:latin typeface="+mn-lt"/>
                          <a:cs typeface="Times New Roman" panose="02020603050405020304" pitchFamily="18" charset="0"/>
                        </a:rPr>
                        <a:t>3. Can machine learning models trained on laser-based soil fertility data accurately predict optimum fertilizer application rates for paddy cultivation?</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3. Machine learning models using laser-derived soil fertility parameters can accurately predict optimum fertilizer application rates comparable to conventional rule-based fertilizer recommendation approaches.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3. To predict the optimum fertilizer application rates using machine learning</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4629628"/>
                  </a:ext>
                </a:extLst>
              </a:tr>
            </a:tbl>
          </a:graphicData>
        </a:graphic>
      </p:graphicFrame>
      <p:sp>
        <p:nvSpPr>
          <p:cNvPr id="2" name="Google Shape;81;p22">
            <a:extLst>
              <a:ext uri="{FF2B5EF4-FFF2-40B4-BE49-F238E27FC236}">
                <a16:creationId xmlns:a16="http://schemas.microsoft.com/office/drawing/2014/main" id="{B1E7B449-C60F-0F20-722D-BE42FD0248E2}"/>
              </a:ext>
            </a:extLst>
          </p:cNvPr>
          <p:cNvSpPr txBox="1">
            <a:spLocks/>
          </p:cNvSpPr>
          <p:nvPr/>
        </p:nvSpPr>
        <p:spPr>
          <a:xfrm rot="1580855">
            <a:off x="7593970" y="471439"/>
            <a:ext cx="1471718" cy="401804"/>
          </a:xfrm>
          <a:prstGeom prst="rect">
            <a:avLst/>
          </a:prstGeom>
          <a:solidFill>
            <a:schemeClr val="accent4">
              <a:lumMod val="20000"/>
              <a:lumOff val="80000"/>
            </a:schemeClr>
          </a:solid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Playfair Display ExtraBold"/>
              <a:buNone/>
              <a:defRPr sz="3000" b="0" i="0" u="none" strike="noStrike" cap="none">
                <a:solidFill>
                  <a:schemeClr val="dk1"/>
                </a:solidFill>
                <a:latin typeface="Playfair Display ExtraBold"/>
                <a:ea typeface="Playfair Display ExtraBold"/>
                <a:cs typeface="Playfair Display ExtraBold"/>
                <a:sym typeface="Playfair Display ExtraBold"/>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r>
              <a:rPr lang="en-US" sz="1600" dirty="0">
                <a:solidFill>
                  <a:schemeClr val="tx1"/>
                </a:solidFill>
                <a:latin typeface="+mn-lt"/>
                <a:cs typeface="Times New Roman" panose="02020603050405020304" pitchFamily="18" charset="0"/>
              </a:rPr>
              <a:t>Sample PhD 1</a:t>
            </a:r>
            <a:endParaRPr lang="en-MY" sz="16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162435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14632-AA58-5FDA-2F29-21052C559C6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E20D6DB-0FB6-6312-8790-15607A570424}"/>
              </a:ext>
            </a:extLst>
          </p:cNvPr>
          <p:cNvSpPr>
            <a:spLocks noGrp="1"/>
          </p:cNvSpPr>
          <p:nvPr>
            <p:ph type="title"/>
          </p:nvPr>
        </p:nvSpPr>
        <p:spPr>
          <a:xfrm>
            <a:off x="628650" y="365126"/>
            <a:ext cx="7886700" cy="1325563"/>
          </a:xfrm>
        </p:spPr>
        <p:txBody>
          <a:bodyPr/>
          <a:lstStyle/>
          <a:p>
            <a:pPr algn="ctr"/>
            <a:r>
              <a:rPr lang="en-US" sz="4400" dirty="0"/>
              <a:t>RQs - Hypotheses - Objectives </a:t>
            </a:r>
            <a:endParaRPr lang="en-MY" sz="4400" dirty="0"/>
          </a:p>
        </p:txBody>
      </p:sp>
      <p:graphicFrame>
        <p:nvGraphicFramePr>
          <p:cNvPr id="4" name="Content Placeholder 6">
            <a:extLst>
              <a:ext uri="{FF2B5EF4-FFF2-40B4-BE49-F238E27FC236}">
                <a16:creationId xmlns:a16="http://schemas.microsoft.com/office/drawing/2014/main" id="{178E74F7-5CF9-888B-3021-8041DB3499B1}"/>
              </a:ext>
            </a:extLst>
          </p:cNvPr>
          <p:cNvGraphicFramePr>
            <a:graphicFrameLocks/>
          </p:cNvGraphicFramePr>
          <p:nvPr>
            <p:extLst>
              <p:ext uri="{D42A27DB-BD31-4B8C-83A1-F6EECF244321}">
                <p14:modId xmlns:p14="http://schemas.microsoft.com/office/powerpoint/2010/main" val="3976199588"/>
              </p:ext>
            </p:extLst>
          </p:nvPr>
        </p:nvGraphicFramePr>
        <p:xfrm>
          <a:off x="411478" y="1485392"/>
          <a:ext cx="8321043" cy="4790440"/>
        </p:xfrm>
        <a:graphic>
          <a:graphicData uri="http://schemas.openxmlformats.org/drawingml/2006/table">
            <a:tbl>
              <a:tblPr firstRow="1" bandRow="1">
                <a:tableStyleId>{17292A2E-F333-43FB-9621-5CBBE7FDCDCB}</a:tableStyleId>
              </a:tblPr>
              <a:tblGrid>
                <a:gridCol w="2798066">
                  <a:extLst>
                    <a:ext uri="{9D8B030D-6E8A-4147-A177-3AD203B41FA5}">
                      <a16:colId xmlns:a16="http://schemas.microsoft.com/office/drawing/2014/main" val="1165587091"/>
                    </a:ext>
                  </a:extLst>
                </a:gridCol>
                <a:gridCol w="3191256">
                  <a:extLst>
                    <a:ext uri="{9D8B030D-6E8A-4147-A177-3AD203B41FA5}">
                      <a16:colId xmlns:a16="http://schemas.microsoft.com/office/drawing/2014/main" val="1698153502"/>
                    </a:ext>
                  </a:extLst>
                </a:gridCol>
                <a:gridCol w="2331721">
                  <a:extLst>
                    <a:ext uri="{9D8B030D-6E8A-4147-A177-3AD203B41FA5}">
                      <a16:colId xmlns:a16="http://schemas.microsoft.com/office/drawing/2014/main" val="2958824939"/>
                    </a:ext>
                  </a:extLst>
                </a:gridCol>
              </a:tblGrid>
              <a:tr h="370840">
                <a:tc>
                  <a:txBody>
                    <a:bodyPr/>
                    <a:lstStyle/>
                    <a:p>
                      <a:pPr algn="ctr"/>
                      <a:r>
                        <a:rPr lang="en-US" sz="1600" b="1" dirty="0">
                          <a:latin typeface="+mn-lt"/>
                          <a:cs typeface="Times New Roman" panose="02020603050405020304" pitchFamily="18" charset="0"/>
                        </a:rPr>
                        <a:t>Research questions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US" sz="1600" b="1" dirty="0">
                          <a:latin typeface="+mn-lt"/>
                          <a:cs typeface="Times New Roman" panose="02020603050405020304" pitchFamily="18" charset="0"/>
                        </a:rPr>
                        <a:t>Hypothesis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600" b="1" dirty="0">
                          <a:latin typeface="+mn-lt"/>
                          <a:cs typeface="Times New Roman" panose="02020603050405020304" pitchFamily="18" charset="0"/>
                        </a:rPr>
                        <a:t>Objectives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60119168"/>
                  </a:ext>
                </a:extLst>
              </a:tr>
              <a:tr h="44710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1. How do different 2D passive micromixer geometries influence liquid mixing efficiency in point-of-care (PoC) applications?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1. 2D-structured passive micromixers with enhanced geometric features can achieve significantly higher mixing efficiency compared to simple straight microchannels.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1. To investigate the liquid mixing performance of 2D-structured passive micromixers for utilization in PoC</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r h="447109">
                <a:tc>
                  <a:txBody>
                    <a:bodyPr/>
                    <a:lstStyle/>
                    <a:p>
                      <a:r>
                        <a:rPr lang="en-US" sz="1600" dirty="0">
                          <a:latin typeface="+mn-lt"/>
                          <a:cs typeface="Times New Roman" panose="02020603050405020304" pitchFamily="18" charset="0"/>
                        </a:rPr>
                        <a:t>2. What is the achievable and stable flow rate range of passive micropumps for PoC applications?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2. Passive micropumps can deliver stable and repeatable flow rates with performance  influenced by microchannel geometry and pressure-driven conditions.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2. To investigate the flow rate performance of passive micropumps for utilization in PoC</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3317778"/>
                  </a:ext>
                </a:extLst>
              </a:tr>
              <a:tr h="370840">
                <a:tc>
                  <a:txBody>
                    <a:bodyPr/>
                    <a:lstStyle/>
                    <a:p>
                      <a:r>
                        <a:rPr lang="en-US" sz="1600" dirty="0">
                          <a:latin typeface="+mn-lt"/>
                          <a:cs typeface="Times New Roman" panose="02020603050405020304" pitchFamily="18" charset="0"/>
                        </a:rPr>
                        <a:t>3. How the integrated passive micromixer and passive micropump in the form of PoC can be optimized for enhanced fluid mixing?</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3. Enhanced mixing performance of the integrated passive micromixer-micropump can be achieved by determining the optimum gauge pressure.</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3. To optimize the gauge pressure via CFD simulation for enhanced mixing performance in the proposed PoC unit</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4629628"/>
                  </a:ext>
                </a:extLst>
              </a:tr>
            </a:tbl>
          </a:graphicData>
        </a:graphic>
      </p:graphicFrame>
      <p:sp>
        <p:nvSpPr>
          <p:cNvPr id="3" name="Google Shape;81;p22">
            <a:extLst>
              <a:ext uri="{FF2B5EF4-FFF2-40B4-BE49-F238E27FC236}">
                <a16:creationId xmlns:a16="http://schemas.microsoft.com/office/drawing/2014/main" id="{A5D5B4CC-22D1-CFF3-CFC5-21AF0356D44D}"/>
              </a:ext>
            </a:extLst>
          </p:cNvPr>
          <p:cNvSpPr txBox="1">
            <a:spLocks/>
          </p:cNvSpPr>
          <p:nvPr/>
        </p:nvSpPr>
        <p:spPr>
          <a:xfrm rot="1580855">
            <a:off x="7593970" y="471439"/>
            <a:ext cx="1471718" cy="401804"/>
          </a:xfrm>
          <a:prstGeom prst="rect">
            <a:avLst/>
          </a:prstGeom>
          <a:solidFill>
            <a:schemeClr val="accent5">
              <a:lumMod val="20000"/>
              <a:lumOff val="80000"/>
            </a:schemeClr>
          </a:solid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Playfair Display ExtraBold"/>
              <a:buNone/>
              <a:defRPr sz="3000" b="0" i="0" u="none" strike="noStrike" cap="none">
                <a:solidFill>
                  <a:schemeClr val="dk1"/>
                </a:solidFill>
                <a:latin typeface="Playfair Display ExtraBold"/>
                <a:ea typeface="Playfair Display ExtraBold"/>
                <a:cs typeface="Playfair Display ExtraBold"/>
                <a:sym typeface="Playfair Display ExtraBold"/>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r>
              <a:rPr lang="en-US" sz="1600" dirty="0">
                <a:solidFill>
                  <a:schemeClr val="tx1"/>
                </a:solidFill>
                <a:latin typeface="+mn-lt"/>
                <a:cs typeface="Times New Roman" panose="02020603050405020304" pitchFamily="18" charset="0"/>
              </a:rPr>
              <a:t>Sample PhD 2</a:t>
            </a:r>
            <a:endParaRPr lang="en-MY" sz="16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1999924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A59D1-73C4-8100-DC64-435BC1BEE22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B960F34-6B40-DABE-6895-465B050CB135}"/>
              </a:ext>
            </a:extLst>
          </p:cNvPr>
          <p:cNvSpPr>
            <a:spLocks noGrp="1"/>
          </p:cNvSpPr>
          <p:nvPr>
            <p:ph type="title"/>
          </p:nvPr>
        </p:nvSpPr>
        <p:spPr>
          <a:xfrm>
            <a:off x="628650" y="365126"/>
            <a:ext cx="7886700" cy="1325563"/>
          </a:xfrm>
        </p:spPr>
        <p:txBody>
          <a:bodyPr/>
          <a:lstStyle/>
          <a:p>
            <a:pPr algn="ctr"/>
            <a:r>
              <a:rPr lang="en-US" sz="4400" dirty="0"/>
              <a:t>RQs - Hypotheses - Objectives </a:t>
            </a:r>
            <a:endParaRPr lang="en-MY" sz="4400" dirty="0"/>
          </a:p>
        </p:txBody>
      </p:sp>
      <p:graphicFrame>
        <p:nvGraphicFramePr>
          <p:cNvPr id="4" name="Content Placeholder 6">
            <a:extLst>
              <a:ext uri="{FF2B5EF4-FFF2-40B4-BE49-F238E27FC236}">
                <a16:creationId xmlns:a16="http://schemas.microsoft.com/office/drawing/2014/main" id="{15396CF3-7DFA-E12A-E741-ACE4BF5C0ADE}"/>
              </a:ext>
            </a:extLst>
          </p:cNvPr>
          <p:cNvGraphicFramePr>
            <a:graphicFrameLocks/>
          </p:cNvGraphicFramePr>
          <p:nvPr>
            <p:extLst>
              <p:ext uri="{D42A27DB-BD31-4B8C-83A1-F6EECF244321}">
                <p14:modId xmlns:p14="http://schemas.microsoft.com/office/powerpoint/2010/main" val="4019933034"/>
              </p:ext>
            </p:extLst>
          </p:nvPr>
        </p:nvGraphicFramePr>
        <p:xfrm>
          <a:off x="411478" y="1485392"/>
          <a:ext cx="8321043" cy="5034280"/>
        </p:xfrm>
        <a:graphic>
          <a:graphicData uri="http://schemas.openxmlformats.org/drawingml/2006/table">
            <a:tbl>
              <a:tblPr firstRow="1" bandRow="1">
                <a:tableStyleId>{17292A2E-F333-43FB-9621-5CBBE7FDCDCB}</a:tableStyleId>
              </a:tblPr>
              <a:tblGrid>
                <a:gridCol w="2368298">
                  <a:extLst>
                    <a:ext uri="{9D8B030D-6E8A-4147-A177-3AD203B41FA5}">
                      <a16:colId xmlns:a16="http://schemas.microsoft.com/office/drawing/2014/main" val="1165587091"/>
                    </a:ext>
                  </a:extLst>
                </a:gridCol>
                <a:gridCol w="3511296">
                  <a:extLst>
                    <a:ext uri="{9D8B030D-6E8A-4147-A177-3AD203B41FA5}">
                      <a16:colId xmlns:a16="http://schemas.microsoft.com/office/drawing/2014/main" val="1698153502"/>
                    </a:ext>
                  </a:extLst>
                </a:gridCol>
                <a:gridCol w="2441449">
                  <a:extLst>
                    <a:ext uri="{9D8B030D-6E8A-4147-A177-3AD203B41FA5}">
                      <a16:colId xmlns:a16="http://schemas.microsoft.com/office/drawing/2014/main" val="2958824939"/>
                    </a:ext>
                  </a:extLst>
                </a:gridCol>
              </a:tblGrid>
              <a:tr h="370840">
                <a:tc>
                  <a:txBody>
                    <a:bodyPr/>
                    <a:lstStyle/>
                    <a:p>
                      <a:pPr algn="ctr"/>
                      <a:r>
                        <a:rPr lang="en-US" sz="1600" b="1" dirty="0">
                          <a:latin typeface="+mn-lt"/>
                          <a:cs typeface="Times New Roman" panose="02020603050405020304" pitchFamily="18" charset="0"/>
                        </a:rPr>
                        <a:t>Research questions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US" sz="1600" b="1" dirty="0">
                          <a:latin typeface="+mn-lt"/>
                          <a:cs typeface="Times New Roman" panose="02020603050405020304" pitchFamily="18" charset="0"/>
                        </a:rPr>
                        <a:t>Hypothesis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600" b="1" dirty="0">
                          <a:latin typeface="+mn-lt"/>
                          <a:cs typeface="Times New Roman" panose="02020603050405020304" pitchFamily="18" charset="0"/>
                        </a:rPr>
                        <a:t>Objectives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60119168"/>
                  </a:ext>
                </a:extLst>
              </a:tr>
              <a:tr h="44710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1. How smartphone and laser can be combined to measure glucose levels in urine?</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1. A smartphone and laser, combined with optical-based refractometry, can be designed to measure the refractive index in urine.</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kern="100" dirty="0">
                          <a:effectLst/>
                          <a:latin typeface="+mn-lt"/>
                          <a:ea typeface="Aptos" panose="020B0004020202020204" pitchFamily="34" charset="0"/>
                          <a:cs typeface="Times New Roman" panose="02020603050405020304" pitchFamily="18" charset="0"/>
                        </a:rPr>
                        <a:t>1. To design and fabricate a smartphone-based laser refractometer for non-intrusive measurement of glucose in urine. </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r h="44710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2. What is the effects of volume variation, turbidity and shelf-life of urines on measurement results?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2. Volume variation, turbidity and shelf-life of urines have no effect on the measurement results. </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2. To calibrate the developed glucometer, accounting for variations in urine volume, turbidity and shelf-life.</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3317778"/>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3. How accurately does the developed laser-based glucometer measure glucose concentration in urine compared to standard laboratory analysis?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3. The developed laser glucometer can measure urinary glucose concentrations with accuracy comparable to standard laboratory method and demonstrates a strong correlation.</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3. To assess the efficacy of the developed laser glucometer for glucose measurement in urine and compare with laboratory results.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4629628"/>
                  </a:ext>
                </a:extLst>
              </a:tr>
            </a:tbl>
          </a:graphicData>
        </a:graphic>
      </p:graphicFrame>
      <p:sp>
        <p:nvSpPr>
          <p:cNvPr id="3" name="Google Shape;81;p22">
            <a:extLst>
              <a:ext uri="{FF2B5EF4-FFF2-40B4-BE49-F238E27FC236}">
                <a16:creationId xmlns:a16="http://schemas.microsoft.com/office/drawing/2014/main" id="{7FADC8DB-7AF1-20C6-2E11-53F9D999F000}"/>
              </a:ext>
            </a:extLst>
          </p:cNvPr>
          <p:cNvSpPr txBox="1">
            <a:spLocks/>
          </p:cNvSpPr>
          <p:nvPr/>
        </p:nvSpPr>
        <p:spPr>
          <a:xfrm rot="1580855">
            <a:off x="7593970" y="471439"/>
            <a:ext cx="1471718" cy="401804"/>
          </a:xfrm>
          <a:prstGeom prst="rect">
            <a:avLst/>
          </a:prstGeom>
          <a:solidFill>
            <a:schemeClr val="accent6">
              <a:lumMod val="20000"/>
              <a:lumOff val="80000"/>
            </a:schemeClr>
          </a:solid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Playfair Display ExtraBold"/>
              <a:buNone/>
              <a:defRPr sz="3000" b="0" i="0" u="none" strike="noStrike" cap="none">
                <a:solidFill>
                  <a:schemeClr val="dk1"/>
                </a:solidFill>
                <a:latin typeface="Playfair Display ExtraBold"/>
                <a:ea typeface="Playfair Display ExtraBold"/>
                <a:cs typeface="Playfair Display ExtraBold"/>
                <a:sym typeface="Playfair Display ExtraBold"/>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r>
              <a:rPr lang="en-US" sz="1600" dirty="0">
                <a:solidFill>
                  <a:schemeClr val="tx1"/>
                </a:solidFill>
                <a:latin typeface="+mn-lt"/>
                <a:cs typeface="Times New Roman" panose="02020603050405020304" pitchFamily="18" charset="0"/>
              </a:rPr>
              <a:t>Sample MSc 1</a:t>
            </a:r>
            <a:endParaRPr lang="en-MY" sz="16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2844295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01220-821A-543C-38D0-5FC278EDD71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AD85088-4344-C16B-EA34-C5D7F1CE964E}"/>
              </a:ext>
            </a:extLst>
          </p:cNvPr>
          <p:cNvSpPr>
            <a:spLocks noGrp="1"/>
          </p:cNvSpPr>
          <p:nvPr>
            <p:ph type="title"/>
          </p:nvPr>
        </p:nvSpPr>
        <p:spPr>
          <a:xfrm>
            <a:off x="628650" y="365126"/>
            <a:ext cx="7886700" cy="1325563"/>
          </a:xfrm>
        </p:spPr>
        <p:txBody>
          <a:bodyPr/>
          <a:lstStyle/>
          <a:p>
            <a:pPr algn="ctr"/>
            <a:r>
              <a:rPr lang="en-US" sz="4400" dirty="0"/>
              <a:t>RQs - Hypotheses - Objectives </a:t>
            </a:r>
            <a:endParaRPr lang="en-MY" sz="4400" dirty="0"/>
          </a:p>
        </p:txBody>
      </p:sp>
      <p:graphicFrame>
        <p:nvGraphicFramePr>
          <p:cNvPr id="4" name="Content Placeholder 6">
            <a:extLst>
              <a:ext uri="{FF2B5EF4-FFF2-40B4-BE49-F238E27FC236}">
                <a16:creationId xmlns:a16="http://schemas.microsoft.com/office/drawing/2014/main" id="{80973BE0-3EA8-2856-B246-2B47BF8CCE52}"/>
              </a:ext>
            </a:extLst>
          </p:cNvPr>
          <p:cNvGraphicFramePr>
            <a:graphicFrameLocks/>
          </p:cNvGraphicFramePr>
          <p:nvPr>
            <p:extLst>
              <p:ext uri="{D42A27DB-BD31-4B8C-83A1-F6EECF244321}">
                <p14:modId xmlns:p14="http://schemas.microsoft.com/office/powerpoint/2010/main" val="2900733128"/>
              </p:ext>
            </p:extLst>
          </p:nvPr>
        </p:nvGraphicFramePr>
        <p:xfrm>
          <a:off x="411478" y="1485392"/>
          <a:ext cx="8321043" cy="4790440"/>
        </p:xfrm>
        <a:graphic>
          <a:graphicData uri="http://schemas.openxmlformats.org/drawingml/2006/table">
            <a:tbl>
              <a:tblPr firstRow="1" bandRow="1">
                <a:tableStyleId>{17292A2E-F333-43FB-9621-5CBBE7FDCDCB}</a:tableStyleId>
              </a:tblPr>
              <a:tblGrid>
                <a:gridCol w="2798066">
                  <a:extLst>
                    <a:ext uri="{9D8B030D-6E8A-4147-A177-3AD203B41FA5}">
                      <a16:colId xmlns:a16="http://schemas.microsoft.com/office/drawing/2014/main" val="1165587091"/>
                    </a:ext>
                  </a:extLst>
                </a:gridCol>
                <a:gridCol w="3026664">
                  <a:extLst>
                    <a:ext uri="{9D8B030D-6E8A-4147-A177-3AD203B41FA5}">
                      <a16:colId xmlns:a16="http://schemas.microsoft.com/office/drawing/2014/main" val="1698153502"/>
                    </a:ext>
                  </a:extLst>
                </a:gridCol>
                <a:gridCol w="2496313">
                  <a:extLst>
                    <a:ext uri="{9D8B030D-6E8A-4147-A177-3AD203B41FA5}">
                      <a16:colId xmlns:a16="http://schemas.microsoft.com/office/drawing/2014/main" val="2958824939"/>
                    </a:ext>
                  </a:extLst>
                </a:gridCol>
              </a:tblGrid>
              <a:tr h="370840">
                <a:tc>
                  <a:txBody>
                    <a:bodyPr/>
                    <a:lstStyle/>
                    <a:p>
                      <a:pPr algn="ctr"/>
                      <a:r>
                        <a:rPr lang="en-US" sz="1600" b="1" dirty="0">
                          <a:latin typeface="+mn-lt"/>
                          <a:cs typeface="Times New Roman" panose="02020603050405020304" pitchFamily="18" charset="0"/>
                        </a:rPr>
                        <a:t>Research questions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US" sz="1600" b="1" dirty="0">
                          <a:latin typeface="+mn-lt"/>
                          <a:cs typeface="Times New Roman" panose="02020603050405020304" pitchFamily="18" charset="0"/>
                        </a:rPr>
                        <a:t>Hypothesis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600" b="1" dirty="0">
                          <a:latin typeface="+mn-lt"/>
                          <a:cs typeface="Times New Roman" panose="02020603050405020304" pitchFamily="18" charset="0"/>
                        </a:rPr>
                        <a:t>Objectives</a:t>
                      </a:r>
                      <a:endParaRPr lang="en-MY" sz="1600" b="1"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60119168"/>
                  </a:ext>
                </a:extLst>
              </a:tr>
              <a:tr h="44710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1. What are the optimum laser parameters for drying black pepper berry to achieve the optimum drying characteristics?</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1. An optimum drying speed with suitable laser power and number of laser passes would produce excellent drying characteristics of black pepper berry.	</a:t>
                      </a: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1. To experimentally investigate the optimum parameters in laser drying process of pepper berries by response surface methodology.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r h="447109">
                <a:tc>
                  <a:txBody>
                    <a:bodyPr/>
                    <a:lstStyle/>
                    <a:p>
                      <a:r>
                        <a:rPr lang="en-US" sz="1600" dirty="0">
                          <a:latin typeface="+mn-lt"/>
                          <a:cs typeface="Times New Roman" panose="02020603050405020304" pitchFamily="18" charset="0"/>
                        </a:rPr>
                        <a:t>3. How to design an effective set of experiments and optimize the laser drying parameters with respect to drying characteristics?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2. RSM optimization paired with Box–Behnken design (BBD) can be employed to achieve the optimum drying quality of black pepper berry by laser drying.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MY" sz="160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3317778"/>
                  </a:ext>
                </a:extLst>
              </a:tr>
              <a:tr h="370840">
                <a:tc>
                  <a:txBody>
                    <a:bodyPr/>
                    <a:lstStyle/>
                    <a:p>
                      <a:r>
                        <a:rPr lang="en-US" sz="1600" dirty="0">
                          <a:latin typeface="+mn-lt"/>
                          <a:cs typeface="Times New Roman" panose="02020603050405020304" pitchFamily="18" charset="0"/>
                        </a:rPr>
                        <a:t>3. How does laser processing affect the </a:t>
                      </a:r>
                      <a:r>
                        <a:rPr lang="en-US" sz="1600" dirty="0" err="1">
                          <a:latin typeface="+mn-lt"/>
                          <a:cs typeface="Times New Roman" panose="02020603050405020304" pitchFamily="18" charset="0"/>
                        </a:rPr>
                        <a:t>physico</a:t>
                      </a:r>
                      <a:r>
                        <a:rPr lang="en-US" sz="1600" dirty="0">
                          <a:latin typeface="+mn-lt"/>
                          <a:cs typeface="Times New Roman" panose="02020603050405020304" pitchFamily="18" charset="0"/>
                        </a:rPr>
                        <a:t>-chemical properties and thermal characteristics of berries compared to untreated berries?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mn-lt"/>
                          <a:cs typeface="Times New Roman" panose="02020603050405020304" pitchFamily="18" charset="0"/>
                        </a:rPr>
                        <a:t>3. High laser power and low drying speed would result in ablation and burning of black pepper berry.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latin typeface="+mn-lt"/>
                          <a:cs typeface="Times New Roman" panose="02020603050405020304" pitchFamily="18" charset="0"/>
                        </a:rPr>
                        <a:t>2. To evaluate the </a:t>
                      </a:r>
                      <a:r>
                        <a:rPr lang="en-US" sz="1600" dirty="0" err="1">
                          <a:latin typeface="+mn-lt"/>
                          <a:cs typeface="Times New Roman" panose="02020603050405020304" pitchFamily="18" charset="0"/>
                        </a:rPr>
                        <a:t>physico</a:t>
                      </a:r>
                      <a:r>
                        <a:rPr lang="en-US" sz="1600" dirty="0">
                          <a:latin typeface="+mn-lt"/>
                          <a:cs typeface="Times New Roman" panose="02020603050405020304" pitchFamily="18" charset="0"/>
                        </a:rPr>
                        <a:t>-chemical and thermal characteristics of the laser-processed berries.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4629628"/>
                  </a:ext>
                </a:extLst>
              </a:tr>
            </a:tbl>
          </a:graphicData>
        </a:graphic>
      </p:graphicFrame>
      <p:sp>
        <p:nvSpPr>
          <p:cNvPr id="3" name="Google Shape;81;p22">
            <a:extLst>
              <a:ext uri="{FF2B5EF4-FFF2-40B4-BE49-F238E27FC236}">
                <a16:creationId xmlns:a16="http://schemas.microsoft.com/office/drawing/2014/main" id="{DCFA931A-F35C-3802-BA73-7691E59449C4}"/>
              </a:ext>
            </a:extLst>
          </p:cNvPr>
          <p:cNvSpPr txBox="1">
            <a:spLocks/>
          </p:cNvSpPr>
          <p:nvPr/>
        </p:nvSpPr>
        <p:spPr>
          <a:xfrm rot="1580855">
            <a:off x="7593970" y="471439"/>
            <a:ext cx="1471718" cy="401804"/>
          </a:xfrm>
          <a:prstGeom prst="rect">
            <a:avLst/>
          </a:prstGeom>
          <a:solidFill>
            <a:schemeClr val="bg1">
              <a:lumMod val="95000"/>
            </a:schemeClr>
          </a:solid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Playfair Display ExtraBold"/>
              <a:buNone/>
              <a:defRPr sz="3000" b="0" i="0" u="none" strike="noStrike" cap="none">
                <a:solidFill>
                  <a:schemeClr val="dk1"/>
                </a:solidFill>
                <a:latin typeface="Playfair Display ExtraBold"/>
                <a:ea typeface="Playfair Display ExtraBold"/>
                <a:cs typeface="Playfair Display ExtraBold"/>
                <a:sym typeface="Playfair Display ExtraBold"/>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r>
              <a:rPr lang="en-US" sz="1600" dirty="0">
                <a:solidFill>
                  <a:schemeClr val="tx1"/>
                </a:solidFill>
                <a:latin typeface="+mn-lt"/>
                <a:cs typeface="Times New Roman" panose="02020603050405020304" pitchFamily="18" charset="0"/>
              </a:rPr>
              <a:t>Sample MSc 2</a:t>
            </a:r>
            <a:endParaRPr lang="en-MY" sz="16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2168862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1F2D7-2BF0-8614-F0D4-90FFA8EB4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230CD-E429-9A0D-E578-EA20F2FE85D7}"/>
              </a:ext>
            </a:extLst>
          </p:cNvPr>
          <p:cNvSpPr>
            <a:spLocks noGrp="1"/>
          </p:cNvSpPr>
          <p:nvPr>
            <p:ph type="title"/>
          </p:nvPr>
        </p:nvSpPr>
        <p:spPr/>
        <p:txBody>
          <a:bodyPr/>
          <a:lstStyle/>
          <a:p>
            <a:pPr algn="ctr"/>
            <a:r>
              <a:rPr lang="en-MY" dirty="0"/>
              <a:t>Research Objectives</a:t>
            </a:r>
          </a:p>
        </p:txBody>
      </p:sp>
      <p:sp>
        <p:nvSpPr>
          <p:cNvPr id="3" name="Content Placeholder 2">
            <a:extLst>
              <a:ext uri="{FF2B5EF4-FFF2-40B4-BE49-F238E27FC236}">
                <a16:creationId xmlns:a16="http://schemas.microsoft.com/office/drawing/2014/main" id="{A629EF5E-B6FC-247C-73DB-089F058BD7D8}"/>
              </a:ext>
            </a:extLst>
          </p:cNvPr>
          <p:cNvSpPr>
            <a:spLocks noGrp="1"/>
          </p:cNvSpPr>
          <p:nvPr>
            <p:ph idx="1"/>
          </p:nvPr>
        </p:nvSpPr>
        <p:spPr>
          <a:xfrm>
            <a:off x="628650" y="1572768"/>
            <a:ext cx="7886700" cy="4604195"/>
          </a:xfrm>
        </p:spPr>
        <p:txBody>
          <a:bodyPr>
            <a:normAutofit/>
          </a:bodyPr>
          <a:lstStyle/>
          <a:p>
            <a:r>
              <a:rPr lang="en-US" sz="3000" dirty="0"/>
              <a:t>What you intend to achieve</a:t>
            </a:r>
          </a:p>
          <a:p>
            <a:r>
              <a:rPr lang="en-US" sz="3000" dirty="0"/>
              <a:t>Derived from the problem statement</a:t>
            </a:r>
          </a:p>
          <a:p>
            <a:r>
              <a:rPr lang="en-US" sz="3000" dirty="0"/>
              <a:t>Guide the entire study</a:t>
            </a:r>
          </a:p>
          <a:p>
            <a:r>
              <a:rPr lang="en-US" sz="3000" u="sng" dirty="0"/>
              <a:t>Some thesis examiners </a:t>
            </a:r>
            <a:r>
              <a:rPr lang="en-US" sz="3000" dirty="0" err="1"/>
              <a:t>emphasise</a:t>
            </a:r>
            <a:r>
              <a:rPr lang="en-US" sz="3000" dirty="0"/>
              <a:t> appropriate </a:t>
            </a:r>
            <a:r>
              <a:rPr lang="en-US" sz="3000" b="1" dirty="0">
                <a:solidFill>
                  <a:srgbClr val="C00000"/>
                </a:solidFill>
              </a:rPr>
              <a:t>Bloom’s taxonomy </a:t>
            </a:r>
            <a:r>
              <a:rPr lang="en-US" sz="3000" dirty="0"/>
              <a:t>verbs in research objectives</a:t>
            </a:r>
          </a:p>
          <a:p>
            <a:r>
              <a:rPr lang="en-US" sz="3000" u="sng" dirty="0"/>
              <a:t>Some thesis examiners </a:t>
            </a:r>
            <a:r>
              <a:rPr lang="en-US" sz="3000" dirty="0" err="1"/>
              <a:t>emphasise</a:t>
            </a:r>
            <a:r>
              <a:rPr lang="en-US" sz="3000" dirty="0"/>
              <a:t> on </a:t>
            </a:r>
            <a:r>
              <a:rPr lang="en-US" sz="3000" b="1" dirty="0">
                <a:solidFill>
                  <a:srgbClr val="C00000"/>
                </a:solidFill>
              </a:rPr>
              <a:t>SMART</a:t>
            </a:r>
            <a:r>
              <a:rPr lang="en-US" sz="3000" dirty="0"/>
              <a:t> (Specific, Measurable, Achievable/Attainable, Relevant/Realistic, and Time-bound)</a:t>
            </a:r>
          </a:p>
          <a:p>
            <a:endParaRPr lang="en-MY" dirty="0"/>
          </a:p>
        </p:txBody>
      </p:sp>
      <p:sp>
        <p:nvSpPr>
          <p:cNvPr id="5" name="Slide Number Placeholder 4">
            <a:extLst>
              <a:ext uri="{FF2B5EF4-FFF2-40B4-BE49-F238E27FC236}">
                <a16:creationId xmlns:a16="http://schemas.microsoft.com/office/drawing/2014/main" id="{6F0007FF-4DA1-74EF-8923-8F57CC6668A8}"/>
              </a:ext>
            </a:extLst>
          </p:cNvPr>
          <p:cNvSpPr>
            <a:spLocks noGrp="1"/>
          </p:cNvSpPr>
          <p:nvPr>
            <p:ph type="sldNum" sz="quarter" idx="12"/>
          </p:nvPr>
        </p:nvSpPr>
        <p:spPr/>
        <p:txBody>
          <a:bodyPr/>
          <a:lstStyle/>
          <a:p>
            <a:fld id="{C7ECFB45-24C6-406E-BDF7-C1CE8F0E9A17}" type="slidenum">
              <a:rPr lang="en-MY" smtClean="0"/>
              <a:t>15</a:t>
            </a:fld>
            <a:endParaRPr lang="en-MY"/>
          </a:p>
        </p:txBody>
      </p:sp>
    </p:spTree>
    <p:extLst>
      <p:ext uri="{BB962C8B-B14F-4D97-AF65-F5344CB8AC3E}">
        <p14:creationId xmlns:p14="http://schemas.microsoft.com/office/powerpoint/2010/main" val="2658374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D10A-1DF6-9F39-493B-931F5F63F7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B6BAB-862D-0D79-8006-76BFC1BC3C17}"/>
              </a:ext>
            </a:extLst>
          </p:cNvPr>
          <p:cNvSpPr>
            <a:spLocks noGrp="1"/>
          </p:cNvSpPr>
          <p:nvPr>
            <p:ph type="title"/>
          </p:nvPr>
        </p:nvSpPr>
        <p:spPr/>
        <p:txBody>
          <a:bodyPr/>
          <a:lstStyle/>
          <a:p>
            <a:pPr algn="ctr"/>
            <a:r>
              <a:rPr lang="en-MY" dirty="0"/>
              <a:t>Bloom’s taxonomy </a:t>
            </a:r>
          </a:p>
        </p:txBody>
      </p:sp>
      <p:pic>
        <p:nvPicPr>
          <p:cNvPr id="6" name="Picture 5">
            <a:extLst>
              <a:ext uri="{FF2B5EF4-FFF2-40B4-BE49-F238E27FC236}">
                <a16:creationId xmlns:a16="http://schemas.microsoft.com/office/drawing/2014/main" id="{26FB5C91-71BB-2389-C405-BC08699910D0}"/>
              </a:ext>
            </a:extLst>
          </p:cNvPr>
          <p:cNvPicPr>
            <a:picLocks noChangeAspect="1"/>
          </p:cNvPicPr>
          <p:nvPr/>
        </p:nvPicPr>
        <p:blipFill>
          <a:blip r:embed="rId2"/>
          <a:stretch>
            <a:fillRect/>
          </a:stretch>
        </p:blipFill>
        <p:spPr>
          <a:xfrm>
            <a:off x="1837944" y="2036507"/>
            <a:ext cx="7035408" cy="3754050"/>
          </a:xfrm>
          <a:prstGeom prst="rect">
            <a:avLst/>
          </a:prstGeom>
        </p:spPr>
      </p:pic>
      <p:sp>
        <p:nvSpPr>
          <p:cNvPr id="10" name="TextBox 9">
            <a:extLst>
              <a:ext uri="{FF2B5EF4-FFF2-40B4-BE49-F238E27FC236}">
                <a16:creationId xmlns:a16="http://schemas.microsoft.com/office/drawing/2014/main" id="{A3D74B9E-3C68-6C85-6AFB-41EF8F41EF94}"/>
              </a:ext>
            </a:extLst>
          </p:cNvPr>
          <p:cNvSpPr txBox="1"/>
          <p:nvPr/>
        </p:nvSpPr>
        <p:spPr>
          <a:xfrm>
            <a:off x="3520440" y="5888788"/>
            <a:ext cx="969264" cy="369332"/>
          </a:xfrm>
          <a:prstGeom prst="rect">
            <a:avLst/>
          </a:prstGeom>
          <a:noFill/>
        </p:spPr>
        <p:txBody>
          <a:bodyPr wrap="square">
            <a:spAutoFit/>
          </a:bodyPr>
          <a:lstStyle/>
          <a:p>
            <a:pPr algn="ctr"/>
            <a:r>
              <a:rPr lang="en-MY" dirty="0">
                <a:hlinkClick r:id="rId3"/>
              </a:rPr>
              <a:t>Link</a:t>
            </a:r>
            <a:endParaRPr lang="en-MY" dirty="0"/>
          </a:p>
        </p:txBody>
      </p:sp>
      <p:sp>
        <p:nvSpPr>
          <p:cNvPr id="12" name="TextBox 11">
            <a:extLst>
              <a:ext uri="{FF2B5EF4-FFF2-40B4-BE49-F238E27FC236}">
                <a16:creationId xmlns:a16="http://schemas.microsoft.com/office/drawing/2014/main" id="{807B3CF1-29A8-C89E-BADB-816AD4E478DA}"/>
              </a:ext>
            </a:extLst>
          </p:cNvPr>
          <p:cNvSpPr txBox="1"/>
          <p:nvPr/>
        </p:nvSpPr>
        <p:spPr>
          <a:xfrm>
            <a:off x="482830" y="1936704"/>
            <a:ext cx="1730850" cy="1384995"/>
          </a:xfrm>
          <a:prstGeom prst="rect">
            <a:avLst/>
          </a:prstGeom>
          <a:noFill/>
        </p:spPr>
        <p:txBody>
          <a:bodyPr wrap="square" rtlCol="0">
            <a:spAutoFit/>
          </a:bodyPr>
          <a:lstStyle/>
          <a:p>
            <a:pPr algn="ctr"/>
            <a:r>
              <a:rPr lang="en-MY" sz="2800" dirty="0"/>
              <a:t>Higher cognitive level</a:t>
            </a:r>
          </a:p>
        </p:txBody>
      </p:sp>
      <p:sp>
        <p:nvSpPr>
          <p:cNvPr id="13" name="Left Brace 12">
            <a:extLst>
              <a:ext uri="{FF2B5EF4-FFF2-40B4-BE49-F238E27FC236}">
                <a16:creationId xmlns:a16="http://schemas.microsoft.com/office/drawing/2014/main" id="{B48E15A8-E768-81CC-1D1D-F89E7D0658B5}"/>
              </a:ext>
            </a:extLst>
          </p:cNvPr>
          <p:cNvSpPr/>
          <p:nvPr/>
        </p:nvSpPr>
        <p:spPr>
          <a:xfrm>
            <a:off x="2122240" y="2036507"/>
            <a:ext cx="349502" cy="1877025"/>
          </a:xfrm>
          <a:prstGeom prst="leftBrace">
            <a:avLst>
              <a:gd name="adj1" fmla="val 48570"/>
              <a:gd name="adj2" fmla="val 41489"/>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MY"/>
          </a:p>
        </p:txBody>
      </p:sp>
      <p:sp>
        <p:nvSpPr>
          <p:cNvPr id="14" name="Left Brace 13">
            <a:extLst>
              <a:ext uri="{FF2B5EF4-FFF2-40B4-BE49-F238E27FC236}">
                <a16:creationId xmlns:a16="http://schemas.microsoft.com/office/drawing/2014/main" id="{66A3E559-D77A-6E3F-07C3-F834134176C8}"/>
              </a:ext>
            </a:extLst>
          </p:cNvPr>
          <p:cNvSpPr/>
          <p:nvPr/>
        </p:nvSpPr>
        <p:spPr>
          <a:xfrm>
            <a:off x="1450758" y="3931920"/>
            <a:ext cx="349502" cy="1849493"/>
          </a:xfrm>
          <a:prstGeom prst="leftBrace">
            <a:avLst>
              <a:gd name="adj1" fmla="val 48570"/>
              <a:gd name="adj2" fmla="val 41489"/>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MY"/>
          </a:p>
        </p:txBody>
      </p:sp>
      <p:sp>
        <p:nvSpPr>
          <p:cNvPr id="15" name="TextBox 14">
            <a:extLst>
              <a:ext uri="{FF2B5EF4-FFF2-40B4-BE49-F238E27FC236}">
                <a16:creationId xmlns:a16="http://schemas.microsoft.com/office/drawing/2014/main" id="{CA8A0601-3602-5E28-D80B-77EC1F8A3A4E}"/>
              </a:ext>
            </a:extLst>
          </p:cNvPr>
          <p:cNvSpPr txBox="1"/>
          <p:nvPr/>
        </p:nvSpPr>
        <p:spPr>
          <a:xfrm>
            <a:off x="-96197" y="3773986"/>
            <a:ext cx="1730850" cy="1384995"/>
          </a:xfrm>
          <a:prstGeom prst="rect">
            <a:avLst/>
          </a:prstGeom>
          <a:noFill/>
        </p:spPr>
        <p:txBody>
          <a:bodyPr wrap="square" rtlCol="0">
            <a:spAutoFit/>
          </a:bodyPr>
          <a:lstStyle/>
          <a:p>
            <a:pPr algn="ctr"/>
            <a:r>
              <a:rPr lang="en-MY" sz="2800" dirty="0"/>
              <a:t>Lower cognitive level</a:t>
            </a:r>
          </a:p>
        </p:txBody>
      </p:sp>
      <p:sp>
        <p:nvSpPr>
          <p:cNvPr id="3" name="Slide Number Placeholder 2">
            <a:extLst>
              <a:ext uri="{FF2B5EF4-FFF2-40B4-BE49-F238E27FC236}">
                <a16:creationId xmlns:a16="http://schemas.microsoft.com/office/drawing/2014/main" id="{FB42A597-6504-96CE-2842-FBBB761ED25B}"/>
              </a:ext>
            </a:extLst>
          </p:cNvPr>
          <p:cNvSpPr>
            <a:spLocks noGrp="1"/>
          </p:cNvSpPr>
          <p:nvPr>
            <p:ph type="sldNum" sz="quarter" idx="12"/>
          </p:nvPr>
        </p:nvSpPr>
        <p:spPr/>
        <p:txBody>
          <a:bodyPr/>
          <a:lstStyle/>
          <a:p>
            <a:fld id="{C7ECFB45-24C6-406E-BDF7-C1CE8F0E9A17}" type="slidenum">
              <a:rPr lang="en-MY" smtClean="0"/>
              <a:t>16</a:t>
            </a:fld>
            <a:endParaRPr lang="en-MY" dirty="0"/>
          </a:p>
        </p:txBody>
      </p:sp>
    </p:spTree>
    <p:extLst>
      <p:ext uri="{BB962C8B-B14F-4D97-AF65-F5344CB8AC3E}">
        <p14:creationId xmlns:p14="http://schemas.microsoft.com/office/powerpoint/2010/main" val="2943911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6CE5BFD-E9F5-F8F8-699F-C01308324939}"/>
              </a:ext>
            </a:extLst>
          </p:cNvPr>
          <p:cNvGraphicFramePr/>
          <p:nvPr>
            <p:extLst>
              <p:ext uri="{D42A27DB-BD31-4B8C-83A1-F6EECF244321}">
                <p14:modId xmlns:p14="http://schemas.microsoft.com/office/powerpoint/2010/main" val="369225481"/>
              </p:ext>
            </p:extLst>
          </p:nvPr>
        </p:nvGraphicFramePr>
        <p:xfrm>
          <a:off x="628650" y="1528619"/>
          <a:ext cx="3721675" cy="2604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2E9D528E-FFC7-DE55-9E1A-EA50CD1651A3}"/>
              </a:ext>
            </a:extLst>
          </p:cNvPr>
          <p:cNvGraphicFramePr/>
          <p:nvPr>
            <p:extLst>
              <p:ext uri="{D42A27DB-BD31-4B8C-83A1-F6EECF244321}">
                <p14:modId xmlns:p14="http://schemas.microsoft.com/office/powerpoint/2010/main" val="1757863867"/>
              </p:ext>
            </p:extLst>
          </p:nvPr>
        </p:nvGraphicFramePr>
        <p:xfrm>
          <a:off x="4660784" y="1056910"/>
          <a:ext cx="4398819" cy="15447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TextBox 11">
            <a:extLst>
              <a:ext uri="{FF2B5EF4-FFF2-40B4-BE49-F238E27FC236}">
                <a16:creationId xmlns:a16="http://schemas.microsoft.com/office/drawing/2014/main" id="{92DDFB78-D30A-5B69-F866-AC62CA46189A}"/>
              </a:ext>
            </a:extLst>
          </p:cNvPr>
          <p:cNvSpPr txBox="1"/>
          <p:nvPr/>
        </p:nvSpPr>
        <p:spPr>
          <a:xfrm>
            <a:off x="4767556" y="3132924"/>
            <a:ext cx="3982479" cy="2246769"/>
          </a:xfrm>
          <a:prstGeom prst="rect">
            <a:avLst/>
          </a:prstGeom>
          <a:noFill/>
        </p:spPr>
        <p:txBody>
          <a:bodyPr wrap="square" rtlCol="0">
            <a:spAutoFit/>
          </a:bodyPr>
          <a:lstStyle/>
          <a:p>
            <a:pPr marL="342900" indent="-342900">
              <a:buFont typeface="Wingdings" panose="05000000000000000000" pitchFamily="2" charset="2"/>
              <a:buChar char="ü"/>
            </a:pPr>
            <a:r>
              <a:rPr lang="en-MY" sz="2000" dirty="0"/>
              <a:t>All objectives are related and show continuity</a:t>
            </a:r>
          </a:p>
          <a:p>
            <a:pPr marL="342900" indent="-342900">
              <a:buFont typeface="Aptos" panose="020B0004020202020204" pitchFamily="34" charset="0"/>
              <a:buChar char="×"/>
            </a:pPr>
            <a:r>
              <a:rPr lang="en-MY" sz="2000" dirty="0"/>
              <a:t>However, the study does NOT progress in depth from Objective 1 to Objective 3. </a:t>
            </a:r>
          </a:p>
          <a:p>
            <a:pPr marL="342900" indent="-342900">
              <a:buFont typeface="Aptos" panose="020B0004020202020204" pitchFamily="34" charset="0"/>
              <a:buChar char="×"/>
            </a:pPr>
            <a:r>
              <a:rPr lang="en-MY" sz="2000" dirty="0"/>
              <a:t>This may result in a major correction for the PhD </a:t>
            </a:r>
          </a:p>
        </p:txBody>
      </p:sp>
      <p:cxnSp>
        <p:nvCxnSpPr>
          <p:cNvPr id="2" name="Straight Arrow Connector 1">
            <a:extLst>
              <a:ext uri="{FF2B5EF4-FFF2-40B4-BE49-F238E27FC236}">
                <a16:creationId xmlns:a16="http://schemas.microsoft.com/office/drawing/2014/main" id="{165E1CDA-DA26-3873-632E-CB6902DD2237}"/>
              </a:ext>
            </a:extLst>
          </p:cNvPr>
          <p:cNvCxnSpPr>
            <a:cxnSpLocks/>
          </p:cNvCxnSpPr>
          <p:nvPr/>
        </p:nvCxnSpPr>
        <p:spPr>
          <a:xfrm>
            <a:off x="523350" y="1885235"/>
            <a:ext cx="0" cy="2160000"/>
          </a:xfrm>
          <a:prstGeom prst="straightConnector1">
            <a:avLst/>
          </a:prstGeom>
          <a:ln w="76200">
            <a:solidFill>
              <a:srgbClr val="FF0000"/>
            </a:solidFill>
            <a:prstDash val="sysDash"/>
            <a:tailEnd type="triangle"/>
          </a:ln>
        </p:spPr>
        <p:style>
          <a:lnRef idx="1">
            <a:schemeClr val="dk1"/>
          </a:lnRef>
          <a:fillRef idx="0">
            <a:schemeClr val="dk1"/>
          </a:fillRef>
          <a:effectRef idx="0">
            <a:schemeClr val="dk1"/>
          </a:effectRef>
          <a:fontRef idx="minor">
            <a:schemeClr val="tx1"/>
          </a:fontRef>
        </p:style>
      </p:cxnSp>
      <p:sp>
        <p:nvSpPr>
          <p:cNvPr id="6" name="Title 1">
            <a:extLst>
              <a:ext uri="{FF2B5EF4-FFF2-40B4-BE49-F238E27FC236}">
                <a16:creationId xmlns:a16="http://schemas.microsoft.com/office/drawing/2014/main" id="{8F524D71-3F05-1888-98DF-E01805223D5D}"/>
              </a:ext>
            </a:extLst>
          </p:cNvPr>
          <p:cNvSpPr>
            <a:spLocks noGrp="1"/>
          </p:cNvSpPr>
          <p:nvPr>
            <p:ph type="title"/>
          </p:nvPr>
        </p:nvSpPr>
        <p:spPr>
          <a:xfrm>
            <a:off x="628650" y="365126"/>
            <a:ext cx="7886700" cy="1325563"/>
          </a:xfrm>
        </p:spPr>
        <p:txBody>
          <a:bodyPr/>
          <a:lstStyle/>
          <a:p>
            <a:pPr algn="ctr"/>
            <a:r>
              <a:rPr lang="en-MY" sz="4400" dirty="0"/>
              <a:t>Research Objectives</a:t>
            </a:r>
          </a:p>
        </p:txBody>
      </p:sp>
      <p:cxnSp>
        <p:nvCxnSpPr>
          <p:cNvPr id="8" name="Straight Connector 7">
            <a:extLst>
              <a:ext uri="{FF2B5EF4-FFF2-40B4-BE49-F238E27FC236}">
                <a16:creationId xmlns:a16="http://schemas.microsoft.com/office/drawing/2014/main" id="{28409588-C18F-87D7-2BCE-B51B630A1094}"/>
              </a:ext>
            </a:extLst>
          </p:cNvPr>
          <p:cNvCxnSpPr>
            <a:cxnSpLocks/>
          </p:cNvCxnSpPr>
          <p:nvPr/>
        </p:nvCxnSpPr>
        <p:spPr>
          <a:xfrm>
            <a:off x="4489704" y="1528619"/>
            <a:ext cx="0" cy="4860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98717EF-4D15-513B-AC49-CEDEC5E1B51D}"/>
              </a:ext>
            </a:extLst>
          </p:cNvPr>
          <p:cNvCxnSpPr>
            <a:cxnSpLocks/>
          </p:cNvCxnSpPr>
          <p:nvPr/>
        </p:nvCxnSpPr>
        <p:spPr>
          <a:xfrm rot="16200000">
            <a:off x="6758796" y="1415418"/>
            <a:ext cx="0" cy="2160000"/>
          </a:xfrm>
          <a:prstGeom prst="straightConnector1">
            <a:avLst/>
          </a:prstGeom>
          <a:ln w="76200">
            <a:solidFill>
              <a:srgbClr val="FF0000"/>
            </a:solidFill>
            <a:prstDash val="sysDash"/>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EE0B797A-660A-A87F-5459-27D00BD8713B}"/>
              </a:ext>
            </a:extLst>
          </p:cNvPr>
          <p:cNvSpPr txBox="1"/>
          <p:nvPr/>
        </p:nvSpPr>
        <p:spPr>
          <a:xfrm>
            <a:off x="367846" y="4553882"/>
            <a:ext cx="3982479" cy="1938992"/>
          </a:xfrm>
          <a:prstGeom prst="rect">
            <a:avLst/>
          </a:prstGeom>
          <a:noFill/>
        </p:spPr>
        <p:txBody>
          <a:bodyPr wrap="square" rtlCol="0">
            <a:spAutoFit/>
          </a:bodyPr>
          <a:lstStyle/>
          <a:p>
            <a:pPr marL="342900" indent="-342900">
              <a:buFont typeface="Wingdings" panose="05000000000000000000" pitchFamily="2" charset="2"/>
              <a:buChar char="ü"/>
            </a:pPr>
            <a:r>
              <a:rPr lang="en-MY" sz="2000" dirty="0"/>
              <a:t>All objectives are related and demonstrate continuity</a:t>
            </a:r>
          </a:p>
          <a:p>
            <a:pPr marL="342900" indent="-342900">
              <a:buFont typeface="Wingdings" panose="05000000000000000000" pitchFamily="2" charset="2"/>
              <a:buChar char="ü"/>
            </a:pPr>
            <a:r>
              <a:rPr lang="en-US" sz="2000" dirty="0"/>
              <a:t>The study progresses in depth from Objective 1 to Objective 3</a:t>
            </a:r>
          </a:p>
          <a:p>
            <a:pPr marL="342900" indent="-342900">
              <a:buFont typeface="Wingdings" panose="05000000000000000000" pitchFamily="2" charset="2"/>
              <a:buChar char="ü"/>
            </a:pPr>
            <a:r>
              <a:rPr lang="en-US" sz="2000" dirty="0"/>
              <a:t>The focus is progressively narrowed  </a:t>
            </a:r>
          </a:p>
        </p:txBody>
      </p:sp>
    </p:spTree>
    <p:extLst>
      <p:ext uri="{BB962C8B-B14F-4D97-AF65-F5344CB8AC3E}">
        <p14:creationId xmlns:p14="http://schemas.microsoft.com/office/powerpoint/2010/main" val="1704004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EA92F-A527-03EE-8688-494F1922944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36FB4EA-27B9-3BC0-97B3-C7164319031C}"/>
              </a:ext>
            </a:extLst>
          </p:cNvPr>
          <p:cNvSpPr>
            <a:spLocks noGrp="1"/>
          </p:cNvSpPr>
          <p:nvPr>
            <p:ph type="title"/>
          </p:nvPr>
        </p:nvSpPr>
        <p:spPr>
          <a:xfrm>
            <a:off x="628650" y="365126"/>
            <a:ext cx="7886700" cy="1325563"/>
          </a:xfrm>
        </p:spPr>
        <p:txBody>
          <a:bodyPr/>
          <a:lstStyle/>
          <a:p>
            <a:pPr algn="ctr"/>
            <a:r>
              <a:rPr lang="en-MY" sz="4400" dirty="0"/>
              <a:t>Research Objectives</a:t>
            </a:r>
          </a:p>
        </p:txBody>
      </p:sp>
      <p:graphicFrame>
        <p:nvGraphicFramePr>
          <p:cNvPr id="4" name="Content Placeholder 6">
            <a:extLst>
              <a:ext uri="{FF2B5EF4-FFF2-40B4-BE49-F238E27FC236}">
                <a16:creationId xmlns:a16="http://schemas.microsoft.com/office/drawing/2014/main" id="{8ADDCB4C-E123-7A2F-A2E8-3655C93144FE}"/>
              </a:ext>
            </a:extLst>
          </p:cNvPr>
          <p:cNvGraphicFramePr>
            <a:graphicFrameLocks/>
          </p:cNvGraphicFramePr>
          <p:nvPr>
            <p:extLst>
              <p:ext uri="{D42A27DB-BD31-4B8C-83A1-F6EECF244321}">
                <p14:modId xmlns:p14="http://schemas.microsoft.com/office/powerpoint/2010/main" val="2092873291"/>
              </p:ext>
            </p:extLst>
          </p:nvPr>
        </p:nvGraphicFramePr>
        <p:xfrm>
          <a:off x="411478" y="1498665"/>
          <a:ext cx="8321043" cy="3937000"/>
        </p:xfrm>
        <a:graphic>
          <a:graphicData uri="http://schemas.openxmlformats.org/drawingml/2006/table">
            <a:tbl>
              <a:tblPr firstRow="1" bandRow="1">
                <a:tableStyleId>{17292A2E-F333-43FB-9621-5CBBE7FDCDCB}</a:tableStyleId>
              </a:tblPr>
              <a:tblGrid>
                <a:gridCol w="1408178">
                  <a:extLst>
                    <a:ext uri="{9D8B030D-6E8A-4147-A177-3AD203B41FA5}">
                      <a16:colId xmlns:a16="http://schemas.microsoft.com/office/drawing/2014/main" val="1165587091"/>
                    </a:ext>
                  </a:extLst>
                </a:gridCol>
                <a:gridCol w="4315968">
                  <a:extLst>
                    <a:ext uri="{9D8B030D-6E8A-4147-A177-3AD203B41FA5}">
                      <a16:colId xmlns:a16="http://schemas.microsoft.com/office/drawing/2014/main" val="1698153502"/>
                    </a:ext>
                  </a:extLst>
                </a:gridCol>
                <a:gridCol w="2596897">
                  <a:extLst>
                    <a:ext uri="{9D8B030D-6E8A-4147-A177-3AD203B41FA5}">
                      <a16:colId xmlns:a16="http://schemas.microsoft.com/office/drawing/2014/main" val="295882493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dirty="0">
                          <a:solidFill>
                            <a:schemeClr val="tx1"/>
                          </a:solidFill>
                        </a:rPr>
                        <a:t>Example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MY" dirty="0">
                          <a:solidFill>
                            <a:schemeClr val="tx1"/>
                          </a:solidFill>
                        </a:rPr>
                        <a:t>PhD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solidFill>
                            <a:schemeClr val="tx1"/>
                          </a:solidFill>
                        </a:rPr>
                        <a:t>Masters</a:t>
                      </a:r>
                      <a:endParaRPr lang="en-MY"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60119168"/>
                  </a:ext>
                </a:extLst>
              </a:tr>
              <a:tr h="447109">
                <a:tc>
                  <a:txBody>
                    <a:bodyPr/>
                    <a:lstStyle/>
                    <a:p>
                      <a:pPr marL="0" indent="0">
                        <a:buFont typeface="Arial" panose="020B0604020202020204" pitchFamily="34" charset="0"/>
                        <a:buNone/>
                      </a:pPr>
                      <a:r>
                        <a:rPr lang="en-US" dirty="0"/>
                        <a:t>Objective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design and fabricate </a:t>
                      </a:r>
                      <a:r>
                        <a:rPr lang="en-US" dirty="0"/>
                        <a:t>a novel durian skin fiber–reinforced concrete with controlled material composition and processing parameters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create </a:t>
                      </a:r>
                      <a:r>
                        <a:rPr lang="en-US" dirty="0">
                          <a:solidFill>
                            <a:schemeClr val="tx1"/>
                          </a:solidFill>
                        </a:rPr>
                        <a:t>a novel fiber composite using durian skin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r h="447109">
                <a:tc>
                  <a:txBody>
                    <a:bodyPr/>
                    <a:lstStyle/>
                    <a:p>
                      <a:pPr marL="0" indent="0">
                        <a:buFont typeface="Arial" panose="020B0604020202020204" pitchFamily="34" charset="0"/>
                        <a:buNone/>
                      </a:pPr>
                      <a:r>
                        <a:rPr lang="en-US" dirty="0"/>
                        <a:t>Objective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investigate</a:t>
                      </a:r>
                      <a:r>
                        <a:rPr lang="en-US" dirty="0"/>
                        <a:t> the structure–property relationships governing the mechanical performance of durian skin fiber–reinforced concrete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characterize</a:t>
                      </a:r>
                      <a:r>
                        <a:rPr lang="en-US" dirty="0">
                          <a:solidFill>
                            <a:schemeClr val="tx1"/>
                          </a:solidFill>
                        </a:rPr>
                        <a:t> the mechanical and structural properties of the novel fiber composite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3317778"/>
                  </a:ext>
                </a:extLst>
              </a:tr>
              <a:tr h="447109">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Objective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elucidate</a:t>
                      </a:r>
                      <a:r>
                        <a:rPr lang="en-US" dirty="0"/>
                        <a:t> the reinforcing mechanisms of durian skin fibers within the concrete matrix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0026504"/>
                  </a:ext>
                </a:extLst>
              </a:tr>
            </a:tbl>
          </a:graphicData>
        </a:graphic>
      </p:graphicFrame>
      <p:sp>
        <p:nvSpPr>
          <p:cNvPr id="5" name="TextBox 4">
            <a:extLst>
              <a:ext uri="{FF2B5EF4-FFF2-40B4-BE49-F238E27FC236}">
                <a16:creationId xmlns:a16="http://schemas.microsoft.com/office/drawing/2014/main" id="{8D42E0A6-248B-7CA6-4E6B-1C0176E04E58}"/>
              </a:ext>
            </a:extLst>
          </p:cNvPr>
          <p:cNvSpPr txBox="1"/>
          <p:nvPr/>
        </p:nvSpPr>
        <p:spPr>
          <a:xfrm>
            <a:off x="6304190" y="5511522"/>
            <a:ext cx="2794720" cy="738664"/>
          </a:xfrm>
          <a:prstGeom prst="rect">
            <a:avLst/>
          </a:prstGeom>
          <a:noFill/>
        </p:spPr>
        <p:txBody>
          <a:bodyPr wrap="square" rtlCol="0">
            <a:spAutoFit/>
          </a:bodyPr>
          <a:lstStyle/>
          <a:p>
            <a:r>
              <a:rPr lang="en-MY" sz="1400" dirty="0"/>
              <a:t>Acceptable for Masters</a:t>
            </a:r>
          </a:p>
          <a:p>
            <a:pPr marL="342900" indent="-342900">
              <a:buFont typeface="Wingdings" panose="05000000000000000000" pitchFamily="2" charset="2"/>
              <a:buChar char="ü"/>
            </a:pPr>
            <a:r>
              <a:rPr lang="en-MY" sz="1400" dirty="0"/>
              <a:t>Material fabrication</a:t>
            </a:r>
          </a:p>
          <a:p>
            <a:pPr marL="342900" indent="-342900">
              <a:buFont typeface="Wingdings" panose="05000000000000000000" pitchFamily="2" charset="2"/>
              <a:buChar char="ü"/>
            </a:pPr>
            <a:r>
              <a:rPr lang="en-MY" sz="1400" dirty="0"/>
              <a:t>Standard characterization</a:t>
            </a:r>
          </a:p>
        </p:txBody>
      </p:sp>
      <p:sp>
        <p:nvSpPr>
          <p:cNvPr id="7" name="TextBox 6">
            <a:extLst>
              <a:ext uri="{FF2B5EF4-FFF2-40B4-BE49-F238E27FC236}">
                <a16:creationId xmlns:a16="http://schemas.microsoft.com/office/drawing/2014/main" id="{463FE016-749E-4926-9045-F7291ACB88F5}"/>
              </a:ext>
            </a:extLst>
          </p:cNvPr>
          <p:cNvSpPr txBox="1"/>
          <p:nvPr/>
        </p:nvSpPr>
        <p:spPr>
          <a:xfrm>
            <a:off x="1728216" y="5511522"/>
            <a:ext cx="4484534" cy="954107"/>
          </a:xfrm>
          <a:prstGeom prst="rect">
            <a:avLst/>
          </a:prstGeom>
          <a:noFill/>
        </p:spPr>
        <p:txBody>
          <a:bodyPr wrap="square" rtlCol="0">
            <a:spAutoFit/>
          </a:bodyPr>
          <a:lstStyle/>
          <a:p>
            <a:r>
              <a:rPr lang="en-US" sz="1400" dirty="0"/>
              <a:t>PhD expectations</a:t>
            </a:r>
          </a:p>
          <a:p>
            <a:pPr marL="342900" indent="-342900">
              <a:buFont typeface="Wingdings" panose="05000000000000000000" pitchFamily="2" charset="2"/>
              <a:buChar char="ü"/>
            </a:pPr>
            <a:r>
              <a:rPr lang="en-MY" sz="1400" dirty="0"/>
              <a:t>Original material and controlled design</a:t>
            </a:r>
          </a:p>
          <a:p>
            <a:pPr marL="342900" indent="-342900">
              <a:buFont typeface="Wingdings" panose="05000000000000000000" pitchFamily="2" charset="2"/>
              <a:buChar char="ü"/>
            </a:pPr>
            <a:r>
              <a:rPr lang="en-US" sz="1400" dirty="0"/>
              <a:t>New knowledge (structure–property relationship)</a:t>
            </a:r>
          </a:p>
          <a:p>
            <a:pPr marL="342900" indent="-342900">
              <a:buFont typeface="Wingdings" panose="05000000000000000000" pitchFamily="2" charset="2"/>
              <a:buChar char="ü"/>
            </a:pPr>
            <a:r>
              <a:rPr lang="en-US" sz="1400" dirty="0"/>
              <a:t>Mechanistic understanding (core PhD contribution)</a:t>
            </a:r>
            <a:endParaRPr lang="en-MY" sz="1400" dirty="0"/>
          </a:p>
        </p:txBody>
      </p:sp>
    </p:spTree>
    <p:extLst>
      <p:ext uri="{BB962C8B-B14F-4D97-AF65-F5344CB8AC3E}">
        <p14:creationId xmlns:p14="http://schemas.microsoft.com/office/powerpoint/2010/main" val="1287889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BAA42-92F5-E5A2-38AC-2A31522A9E7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67A8E81-3127-AC2E-B0B1-27F98F7325C9}"/>
              </a:ext>
            </a:extLst>
          </p:cNvPr>
          <p:cNvSpPr>
            <a:spLocks noGrp="1"/>
          </p:cNvSpPr>
          <p:nvPr>
            <p:ph type="title"/>
          </p:nvPr>
        </p:nvSpPr>
        <p:spPr>
          <a:xfrm>
            <a:off x="628650" y="365126"/>
            <a:ext cx="7886700" cy="1325563"/>
          </a:xfrm>
        </p:spPr>
        <p:txBody>
          <a:bodyPr/>
          <a:lstStyle/>
          <a:p>
            <a:pPr algn="ctr"/>
            <a:r>
              <a:rPr lang="en-MY" sz="4400" dirty="0"/>
              <a:t>Research Objectives</a:t>
            </a:r>
          </a:p>
        </p:txBody>
      </p:sp>
      <p:graphicFrame>
        <p:nvGraphicFramePr>
          <p:cNvPr id="4" name="Content Placeholder 6">
            <a:extLst>
              <a:ext uri="{FF2B5EF4-FFF2-40B4-BE49-F238E27FC236}">
                <a16:creationId xmlns:a16="http://schemas.microsoft.com/office/drawing/2014/main" id="{A0D62997-7B86-0083-2E2A-7938CDE03B95}"/>
              </a:ext>
            </a:extLst>
          </p:cNvPr>
          <p:cNvGraphicFramePr>
            <a:graphicFrameLocks/>
          </p:cNvGraphicFramePr>
          <p:nvPr>
            <p:extLst>
              <p:ext uri="{D42A27DB-BD31-4B8C-83A1-F6EECF244321}">
                <p14:modId xmlns:p14="http://schemas.microsoft.com/office/powerpoint/2010/main" val="2161246477"/>
              </p:ext>
            </p:extLst>
          </p:nvPr>
        </p:nvGraphicFramePr>
        <p:xfrm>
          <a:off x="411478" y="1498665"/>
          <a:ext cx="8321043" cy="3937000"/>
        </p:xfrm>
        <a:graphic>
          <a:graphicData uri="http://schemas.openxmlformats.org/drawingml/2006/table">
            <a:tbl>
              <a:tblPr firstRow="1" bandRow="1">
                <a:tableStyleId>{17292A2E-F333-43FB-9621-5CBBE7FDCDCB}</a:tableStyleId>
              </a:tblPr>
              <a:tblGrid>
                <a:gridCol w="1408178">
                  <a:extLst>
                    <a:ext uri="{9D8B030D-6E8A-4147-A177-3AD203B41FA5}">
                      <a16:colId xmlns:a16="http://schemas.microsoft.com/office/drawing/2014/main" val="1165587091"/>
                    </a:ext>
                  </a:extLst>
                </a:gridCol>
                <a:gridCol w="3456432">
                  <a:extLst>
                    <a:ext uri="{9D8B030D-6E8A-4147-A177-3AD203B41FA5}">
                      <a16:colId xmlns:a16="http://schemas.microsoft.com/office/drawing/2014/main" val="1698153502"/>
                    </a:ext>
                  </a:extLst>
                </a:gridCol>
                <a:gridCol w="3456433">
                  <a:extLst>
                    <a:ext uri="{9D8B030D-6E8A-4147-A177-3AD203B41FA5}">
                      <a16:colId xmlns:a16="http://schemas.microsoft.com/office/drawing/2014/main" val="295882493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dirty="0">
                          <a:solidFill>
                            <a:schemeClr val="tx1"/>
                          </a:solidFill>
                        </a:rPr>
                        <a:t>Example 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MY" dirty="0">
                          <a:solidFill>
                            <a:schemeClr val="tx1"/>
                          </a:solidFill>
                        </a:rPr>
                        <a:t>Good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solidFill>
                            <a:schemeClr val="tx1"/>
                          </a:solidFill>
                        </a:rPr>
                        <a:t>Not-so-good</a:t>
                      </a:r>
                      <a:endParaRPr lang="en-MY"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60119168"/>
                  </a:ext>
                </a:extLst>
              </a:tr>
              <a:tr h="447109">
                <a:tc>
                  <a:txBody>
                    <a:bodyPr/>
                    <a:lstStyle/>
                    <a:p>
                      <a:pPr marL="0" indent="0">
                        <a:buFont typeface="Arial" panose="020B0604020202020204" pitchFamily="34" charset="0"/>
                        <a:buNone/>
                      </a:pPr>
                      <a:r>
                        <a:rPr lang="en-US" dirty="0"/>
                        <a:t>Objective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develop</a:t>
                      </a:r>
                      <a:r>
                        <a:rPr lang="en-US" dirty="0"/>
                        <a:t> a novel laser-based soil spectrometer for paddy fields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design, build and calibrate </a:t>
                      </a:r>
                      <a:r>
                        <a:rPr lang="en-US" dirty="0"/>
                        <a:t>a novel laser-based soil spectrometer for paddy fields in Sarawak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r h="447109">
                <a:tc>
                  <a:txBody>
                    <a:bodyPr/>
                    <a:lstStyle/>
                    <a:p>
                      <a:pPr marL="0" indent="0">
                        <a:buFont typeface="Arial" panose="020B0604020202020204" pitchFamily="34" charset="0"/>
                        <a:buNone/>
                      </a:pPr>
                      <a:r>
                        <a:rPr lang="en-US" dirty="0"/>
                        <a:t>Objective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validate</a:t>
                      </a:r>
                      <a:r>
                        <a:rPr lang="en-US" dirty="0"/>
                        <a:t> the developed laser-based soil spectrometer  with the conventional techniques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investigate</a:t>
                      </a:r>
                      <a:r>
                        <a:rPr lang="en-US" dirty="0"/>
                        <a:t> the nutrient content of soil using conventional techniques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331777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Objective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a:t>
                      </a:r>
                      <a:r>
                        <a:rPr lang="en-US" dirty="0">
                          <a:solidFill>
                            <a:srgbClr val="FF0000"/>
                          </a:solidFill>
                        </a:rPr>
                        <a:t>predict</a:t>
                      </a:r>
                      <a:r>
                        <a:rPr lang="en-US" dirty="0"/>
                        <a:t> the optimum fertilizer application rates using machine learning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a:t>
                      </a:r>
                      <a:r>
                        <a:rPr lang="en-US" dirty="0">
                          <a:solidFill>
                            <a:srgbClr val="FF0000"/>
                          </a:solidFill>
                        </a:rPr>
                        <a:t>assess </a:t>
                      </a:r>
                      <a:r>
                        <a:rPr lang="en-US" dirty="0">
                          <a:solidFill>
                            <a:schemeClr val="tx1"/>
                          </a:solidFill>
                        </a:rPr>
                        <a:t>the accuracy and reliability of the developed laser-based soil spectrometer for soil nutrient analysis</a:t>
                      </a:r>
                      <a:endParaRPr lang="en-MY"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4629628"/>
                  </a:ext>
                </a:extLst>
              </a:tr>
            </a:tbl>
          </a:graphicData>
        </a:graphic>
      </p:graphicFrame>
      <p:sp>
        <p:nvSpPr>
          <p:cNvPr id="2" name="TextBox 1">
            <a:extLst>
              <a:ext uri="{FF2B5EF4-FFF2-40B4-BE49-F238E27FC236}">
                <a16:creationId xmlns:a16="http://schemas.microsoft.com/office/drawing/2014/main" id="{1EAAC5D2-3D4A-5322-781D-85D1CA092954}"/>
              </a:ext>
            </a:extLst>
          </p:cNvPr>
          <p:cNvSpPr txBox="1"/>
          <p:nvPr/>
        </p:nvSpPr>
        <p:spPr>
          <a:xfrm>
            <a:off x="5597189" y="5538767"/>
            <a:ext cx="2918161" cy="1169551"/>
          </a:xfrm>
          <a:prstGeom prst="rect">
            <a:avLst/>
          </a:prstGeom>
          <a:noFill/>
        </p:spPr>
        <p:txBody>
          <a:bodyPr wrap="square" rtlCol="0">
            <a:spAutoFit/>
          </a:bodyPr>
          <a:lstStyle/>
          <a:p>
            <a:pPr marL="285750" indent="-285750">
              <a:buFont typeface="Wingdings" panose="05000000000000000000" pitchFamily="2" charset="2"/>
              <a:buChar char="ü"/>
            </a:pPr>
            <a:r>
              <a:rPr lang="en-MY" sz="1400" dirty="0"/>
              <a:t>Acceptable for Masters</a:t>
            </a:r>
          </a:p>
          <a:p>
            <a:pPr marL="285750" indent="-285750">
              <a:buFont typeface="Aptos" panose="020B0004020202020204" pitchFamily="34" charset="0"/>
              <a:buChar char="×"/>
            </a:pPr>
            <a:r>
              <a:rPr lang="en-MY" sz="1400" dirty="0"/>
              <a:t>Shallow for PhD since Objectives 1 and 2 can be combined</a:t>
            </a:r>
          </a:p>
          <a:p>
            <a:pPr marL="285750" indent="-285750">
              <a:buFont typeface="Wingdings" panose="05000000000000000000" pitchFamily="2" charset="2"/>
              <a:buChar char="ü"/>
            </a:pPr>
            <a:r>
              <a:rPr lang="en-US" sz="1400" dirty="0"/>
              <a:t>No new knowledge</a:t>
            </a:r>
          </a:p>
        </p:txBody>
      </p:sp>
      <p:sp>
        <p:nvSpPr>
          <p:cNvPr id="3" name="TextBox 2">
            <a:extLst>
              <a:ext uri="{FF2B5EF4-FFF2-40B4-BE49-F238E27FC236}">
                <a16:creationId xmlns:a16="http://schemas.microsoft.com/office/drawing/2014/main" id="{F20837A4-0E68-271F-F157-6359A611284C}"/>
              </a:ext>
            </a:extLst>
          </p:cNvPr>
          <p:cNvSpPr txBox="1"/>
          <p:nvPr/>
        </p:nvSpPr>
        <p:spPr>
          <a:xfrm>
            <a:off x="2049182" y="5529810"/>
            <a:ext cx="2794720" cy="1169551"/>
          </a:xfrm>
          <a:prstGeom prst="rect">
            <a:avLst/>
          </a:prstGeom>
          <a:noFill/>
        </p:spPr>
        <p:txBody>
          <a:bodyPr wrap="square" rtlCol="0">
            <a:spAutoFit/>
          </a:bodyPr>
          <a:lstStyle/>
          <a:p>
            <a:pPr marL="285750" indent="-285750">
              <a:buFont typeface="Wingdings" panose="05000000000000000000" pitchFamily="2" charset="2"/>
              <a:buChar char="ü"/>
            </a:pPr>
            <a:r>
              <a:rPr lang="en-MY" sz="1400" dirty="0"/>
              <a:t>Acceptable for PhD</a:t>
            </a:r>
          </a:p>
          <a:p>
            <a:pPr marL="285750" indent="-285750">
              <a:buFont typeface="Wingdings" panose="05000000000000000000" pitchFamily="2" charset="2"/>
              <a:buChar char="ü"/>
            </a:pPr>
            <a:r>
              <a:rPr lang="en-US" sz="1400" dirty="0"/>
              <a:t>New knowledge on relationship between light, nutrient deficiency and fertilizer requirement</a:t>
            </a:r>
          </a:p>
        </p:txBody>
      </p:sp>
    </p:spTree>
    <p:extLst>
      <p:ext uri="{BB962C8B-B14F-4D97-AF65-F5344CB8AC3E}">
        <p14:creationId xmlns:p14="http://schemas.microsoft.com/office/powerpoint/2010/main" val="2083614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1474D-1949-9F08-79C3-7820BC9D30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D2366B-8CFA-4AB4-3BBB-3F0744517C4B}"/>
              </a:ext>
            </a:extLst>
          </p:cNvPr>
          <p:cNvSpPr txBox="1"/>
          <p:nvPr/>
        </p:nvSpPr>
        <p:spPr>
          <a:xfrm>
            <a:off x="5529834" y="6281928"/>
            <a:ext cx="2918161" cy="523220"/>
          </a:xfrm>
          <a:prstGeom prst="rect">
            <a:avLst/>
          </a:prstGeom>
          <a:noFill/>
        </p:spPr>
        <p:txBody>
          <a:bodyPr wrap="square" rtlCol="0">
            <a:spAutoFit/>
          </a:bodyPr>
          <a:lstStyle/>
          <a:p>
            <a:pPr marL="285750" indent="-285750">
              <a:buFont typeface="Aptos" panose="020B0004020202020204" pitchFamily="34" charset="0"/>
              <a:buChar char="×"/>
            </a:pPr>
            <a:r>
              <a:rPr lang="en-MY" sz="1400" dirty="0"/>
              <a:t>Objective 3 does not add any </a:t>
            </a:r>
            <a:r>
              <a:rPr lang="en-US" sz="1400" dirty="0"/>
              <a:t>new knowledge for PhD</a:t>
            </a:r>
          </a:p>
        </p:txBody>
      </p:sp>
      <p:sp>
        <p:nvSpPr>
          <p:cNvPr id="6" name="Title 1">
            <a:extLst>
              <a:ext uri="{FF2B5EF4-FFF2-40B4-BE49-F238E27FC236}">
                <a16:creationId xmlns:a16="http://schemas.microsoft.com/office/drawing/2014/main" id="{319473BB-08A8-AE85-798C-4CB43EEC14DF}"/>
              </a:ext>
            </a:extLst>
          </p:cNvPr>
          <p:cNvSpPr>
            <a:spLocks noGrp="1"/>
          </p:cNvSpPr>
          <p:nvPr>
            <p:ph type="title"/>
          </p:nvPr>
        </p:nvSpPr>
        <p:spPr>
          <a:xfrm>
            <a:off x="628650" y="365126"/>
            <a:ext cx="7886700" cy="1325563"/>
          </a:xfrm>
        </p:spPr>
        <p:txBody>
          <a:bodyPr/>
          <a:lstStyle/>
          <a:p>
            <a:pPr algn="ctr"/>
            <a:r>
              <a:rPr lang="en-MY" sz="4400" dirty="0"/>
              <a:t>Research Objectives</a:t>
            </a:r>
          </a:p>
        </p:txBody>
      </p:sp>
      <p:graphicFrame>
        <p:nvGraphicFramePr>
          <p:cNvPr id="4" name="Content Placeholder 6">
            <a:extLst>
              <a:ext uri="{FF2B5EF4-FFF2-40B4-BE49-F238E27FC236}">
                <a16:creationId xmlns:a16="http://schemas.microsoft.com/office/drawing/2014/main" id="{0595FB1E-37C2-7D90-7779-0093D7289C76}"/>
              </a:ext>
            </a:extLst>
          </p:cNvPr>
          <p:cNvGraphicFramePr>
            <a:graphicFrameLocks/>
          </p:cNvGraphicFramePr>
          <p:nvPr>
            <p:extLst>
              <p:ext uri="{D42A27DB-BD31-4B8C-83A1-F6EECF244321}">
                <p14:modId xmlns:p14="http://schemas.microsoft.com/office/powerpoint/2010/main" val="1699120031"/>
              </p:ext>
            </p:extLst>
          </p:nvPr>
        </p:nvGraphicFramePr>
        <p:xfrm>
          <a:off x="411478" y="1485392"/>
          <a:ext cx="8321043" cy="4759960"/>
        </p:xfrm>
        <a:graphic>
          <a:graphicData uri="http://schemas.openxmlformats.org/drawingml/2006/table">
            <a:tbl>
              <a:tblPr firstRow="1" bandRow="1">
                <a:tableStyleId>{17292A2E-F333-43FB-9621-5CBBE7FDCDCB}</a:tableStyleId>
              </a:tblPr>
              <a:tblGrid>
                <a:gridCol w="1408178">
                  <a:extLst>
                    <a:ext uri="{9D8B030D-6E8A-4147-A177-3AD203B41FA5}">
                      <a16:colId xmlns:a16="http://schemas.microsoft.com/office/drawing/2014/main" val="1165587091"/>
                    </a:ext>
                  </a:extLst>
                </a:gridCol>
                <a:gridCol w="3456432">
                  <a:extLst>
                    <a:ext uri="{9D8B030D-6E8A-4147-A177-3AD203B41FA5}">
                      <a16:colId xmlns:a16="http://schemas.microsoft.com/office/drawing/2014/main" val="1698153502"/>
                    </a:ext>
                  </a:extLst>
                </a:gridCol>
                <a:gridCol w="3456433">
                  <a:extLst>
                    <a:ext uri="{9D8B030D-6E8A-4147-A177-3AD203B41FA5}">
                      <a16:colId xmlns:a16="http://schemas.microsoft.com/office/drawing/2014/main" val="2958824939"/>
                    </a:ext>
                  </a:extLst>
                </a:gridCol>
              </a:tblGrid>
              <a:tr h="370840">
                <a:tc>
                  <a:txBody>
                    <a:bodyPr/>
                    <a:lstStyle/>
                    <a:p>
                      <a:pPr algn="ctr"/>
                      <a:r>
                        <a:rPr lang="en-MY" dirty="0">
                          <a:solidFill>
                            <a:schemeClr val="tx1"/>
                          </a:solidFill>
                        </a:rPr>
                        <a:t>Example 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MY" dirty="0">
                          <a:solidFill>
                            <a:schemeClr val="tx1"/>
                          </a:solidFill>
                        </a:rPr>
                        <a:t>Good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solidFill>
                            <a:schemeClr val="tx1"/>
                          </a:solidFill>
                        </a:rPr>
                        <a:t>Not-so-good</a:t>
                      </a:r>
                      <a:endParaRPr lang="en-MY"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60119168"/>
                  </a:ext>
                </a:extLst>
              </a:tr>
              <a:tr h="447109">
                <a:tc>
                  <a:txBody>
                    <a:bodyPr/>
                    <a:lstStyle/>
                    <a:p>
                      <a:pPr marL="0" indent="0">
                        <a:buFont typeface="Arial" panose="020B0604020202020204" pitchFamily="34" charset="0"/>
                        <a:buNone/>
                      </a:pPr>
                      <a:r>
                        <a:rPr lang="en-US" dirty="0"/>
                        <a:t>Objective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a:t>
                      </a:r>
                      <a:r>
                        <a:rPr lang="en-US" dirty="0">
                          <a:solidFill>
                            <a:srgbClr val="FF0000"/>
                          </a:solidFill>
                        </a:rPr>
                        <a:t>investigate</a:t>
                      </a:r>
                      <a:r>
                        <a:rPr lang="en-US" dirty="0"/>
                        <a:t> the liquid mixing performance of 2D-structure passive micromixers for utilization in point-of-care (PoC)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experimentally </a:t>
                      </a:r>
                      <a:r>
                        <a:rPr lang="en-US" dirty="0">
                          <a:solidFill>
                            <a:srgbClr val="FF0000"/>
                          </a:solidFill>
                        </a:rPr>
                        <a:t>characterize</a:t>
                      </a:r>
                      <a:r>
                        <a:rPr lang="en-US" dirty="0"/>
                        <a:t> two distinct novel micromixers for non-conductive and conductive liquids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948202"/>
                  </a:ext>
                </a:extLst>
              </a:tr>
              <a:tr h="447109">
                <a:tc>
                  <a:txBody>
                    <a:bodyPr/>
                    <a:lstStyle/>
                    <a:p>
                      <a:pPr marL="0" indent="0">
                        <a:buFont typeface="Arial" panose="020B0604020202020204" pitchFamily="34" charset="0"/>
                        <a:buNone/>
                      </a:pPr>
                      <a:r>
                        <a:rPr lang="en-US" dirty="0"/>
                        <a:t>Objective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a:t>
                      </a:r>
                      <a:r>
                        <a:rPr lang="en-US" dirty="0">
                          <a:solidFill>
                            <a:srgbClr val="FF0000"/>
                          </a:solidFill>
                        </a:rPr>
                        <a:t> investigate </a:t>
                      </a:r>
                      <a:r>
                        <a:rPr lang="en-US" dirty="0"/>
                        <a:t>the flow rate performance of passive micropumps for utilization in PoC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a:buFont typeface="Arial" panose="020B0604020202020204" pitchFamily="34" charset="0"/>
                        <a:buChar char="•"/>
                      </a:pPr>
                      <a:r>
                        <a:rPr lang="en-US" dirty="0"/>
                        <a:t>To experimentally </a:t>
                      </a:r>
                      <a:r>
                        <a:rPr lang="en-US" dirty="0">
                          <a:solidFill>
                            <a:srgbClr val="FF0000"/>
                          </a:solidFill>
                        </a:rPr>
                        <a:t>characterize</a:t>
                      </a:r>
                      <a:r>
                        <a:rPr lang="en-US" dirty="0"/>
                        <a:t> two different novel passive micropumps operating at sub-atmospheric and atmospheric pressures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331777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Objective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a:t>
                      </a:r>
                      <a:r>
                        <a:rPr lang="en-US" dirty="0">
                          <a:solidFill>
                            <a:srgbClr val="FF0000"/>
                          </a:solidFill>
                        </a:rPr>
                        <a:t>optimize</a:t>
                      </a:r>
                      <a:r>
                        <a:rPr lang="en-US" dirty="0"/>
                        <a:t> the gauge pressure via CFD simulation for enhanced mixing performance in the proposed PoC unit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a:t>
                      </a:r>
                      <a:r>
                        <a:rPr lang="en-US" dirty="0">
                          <a:solidFill>
                            <a:srgbClr val="FF0000"/>
                          </a:solidFill>
                        </a:rPr>
                        <a:t>compare</a:t>
                      </a:r>
                      <a:r>
                        <a:rPr lang="en-US" dirty="0"/>
                        <a:t> the performances of the developed micromixers and micropumps with the </a:t>
                      </a:r>
                      <a:r>
                        <a:rPr lang="en-US" dirty="0">
                          <a:solidFill>
                            <a:srgbClr val="FF0000"/>
                          </a:solidFill>
                          <a:highlight>
                            <a:srgbClr val="FFFF00"/>
                          </a:highlight>
                        </a:rPr>
                        <a:t>literature</a:t>
                      </a:r>
                      <a:endParaRPr lang="en-MY" dirty="0">
                        <a:solidFill>
                          <a:srgbClr val="FF0000"/>
                        </a:solidFill>
                        <a:highlight>
                          <a:srgbClr val="FFFF0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4629628"/>
                  </a:ext>
                </a:extLst>
              </a:tr>
            </a:tbl>
          </a:graphicData>
        </a:graphic>
      </p:graphicFrame>
    </p:spTree>
    <p:extLst>
      <p:ext uri="{BB962C8B-B14F-4D97-AF65-F5344CB8AC3E}">
        <p14:creationId xmlns:p14="http://schemas.microsoft.com/office/powerpoint/2010/main" val="382498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806BC-F959-A1EA-21CE-757259B2F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E36A22-90C9-180E-D462-5C9393EED48E}"/>
              </a:ext>
            </a:extLst>
          </p:cNvPr>
          <p:cNvSpPr>
            <a:spLocks noGrp="1"/>
          </p:cNvSpPr>
          <p:nvPr>
            <p:ph type="title"/>
          </p:nvPr>
        </p:nvSpPr>
        <p:spPr/>
        <p:txBody>
          <a:bodyPr/>
          <a:lstStyle/>
          <a:p>
            <a:pPr algn="ctr"/>
            <a:r>
              <a:rPr lang="en-US" dirty="0"/>
              <a:t>Scope of Study</a:t>
            </a:r>
            <a:endParaRPr lang="en-MY" dirty="0"/>
          </a:p>
        </p:txBody>
      </p:sp>
      <p:sp>
        <p:nvSpPr>
          <p:cNvPr id="3" name="Content Placeholder 2">
            <a:extLst>
              <a:ext uri="{FF2B5EF4-FFF2-40B4-BE49-F238E27FC236}">
                <a16:creationId xmlns:a16="http://schemas.microsoft.com/office/drawing/2014/main" id="{12DDF266-292D-C30A-0263-026B768FFC63}"/>
              </a:ext>
            </a:extLst>
          </p:cNvPr>
          <p:cNvSpPr>
            <a:spLocks noGrp="1"/>
          </p:cNvSpPr>
          <p:nvPr>
            <p:ph idx="1"/>
          </p:nvPr>
        </p:nvSpPr>
        <p:spPr>
          <a:xfrm>
            <a:off x="628650" y="1825625"/>
            <a:ext cx="4089654" cy="4351338"/>
          </a:xfrm>
        </p:spPr>
        <p:txBody>
          <a:bodyPr>
            <a:normAutofit/>
          </a:bodyPr>
          <a:lstStyle/>
          <a:p>
            <a:r>
              <a:rPr lang="en-US" dirty="0"/>
              <a:t>Determines your research boundary</a:t>
            </a:r>
          </a:p>
          <a:p>
            <a:r>
              <a:rPr lang="en-US" dirty="0"/>
              <a:t>Parameters selection</a:t>
            </a:r>
          </a:p>
          <a:p>
            <a:r>
              <a:rPr lang="en-US" dirty="0"/>
              <a:t>Range of parameters</a:t>
            </a:r>
          </a:p>
          <a:p>
            <a:r>
              <a:rPr lang="en-US" dirty="0"/>
              <a:t>Sample type</a:t>
            </a:r>
          </a:p>
          <a:p>
            <a:r>
              <a:rPr lang="en-US" dirty="0"/>
              <a:t>Sample size</a:t>
            </a:r>
          </a:p>
          <a:p>
            <a:r>
              <a:rPr lang="en-US" dirty="0"/>
              <a:t>Duration</a:t>
            </a:r>
          </a:p>
          <a:p>
            <a:r>
              <a:rPr lang="en-US" dirty="0"/>
              <a:t>Location</a:t>
            </a:r>
          </a:p>
          <a:p>
            <a:endParaRPr lang="en-US" dirty="0"/>
          </a:p>
          <a:p>
            <a:endParaRPr lang="en-MY" dirty="0"/>
          </a:p>
        </p:txBody>
      </p:sp>
      <p:graphicFrame>
        <p:nvGraphicFramePr>
          <p:cNvPr id="8" name="Diagram 7">
            <a:extLst>
              <a:ext uri="{FF2B5EF4-FFF2-40B4-BE49-F238E27FC236}">
                <a16:creationId xmlns:a16="http://schemas.microsoft.com/office/drawing/2014/main" id="{9D50C0FD-00A7-7FC9-228B-D918A93E5547}"/>
              </a:ext>
            </a:extLst>
          </p:cNvPr>
          <p:cNvGraphicFramePr/>
          <p:nvPr>
            <p:extLst>
              <p:ext uri="{D42A27DB-BD31-4B8C-83A1-F6EECF244321}">
                <p14:modId xmlns:p14="http://schemas.microsoft.com/office/powerpoint/2010/main" val="1349127115"/>
              </p:ext>
            </p:extLst>
          </p:nvPr>
        </p:nvGraphicFramePr>
        <p:xfrm>
          <a:off x="4093464" y="1825625"/>
          <a:ext cx="493395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Slide Number Placeholder 8">
            <a:extLst>
              <a:ext uri="{FF2B5EF4-FFF2-40B4-BE49-F238E27FC236}">
                <a16:creationId xmlns:a16="http://schemas.microsoft.com/office/drawing/2014/main" id="{4E33E7D7-F306-0D88-2603-63B07ADEDFD0}"/>
              </a:ext>
            </a:extLst>
          </p:cNvPr>
          <p:cNvSpPr>
            <a:spLocks noGrp="1"/>
          </p:cNvSpPr>
          <p:nvPr>
            <p:ph type="sldNum" sz="quarter" idx="12"/>
          </p:nvPr>
        </p:nvSpPr>
        <p:spPr/>
        <p:txBody>
          <a:bodyPr/>
          <a:lstStyle/>
          <a:p>
            <a:fld id="{C7ECFB45-24C6-406E-BDF7-C1CE8F0E9A17}" type="slidenum">
              <a:rPr lang="en-MY" smtClean="0"/>
              <a:t>21</a:t>
            </a:fld>
            <a:endParaRPr lang="en-MY"/>
          </a:p>
        </p:txBody>
      </p:sp>
    </p:spTree>
    <p:extLst>
      <p:ext uri="{BB962C8B-B14F-4D97-AF65-F5344CB8AC3E}">
        <p14:creationId xmlns:p14="http://schemas.microsoft.com/office/powerpoint/2010/main" val="916216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1D1AA-07E1-6B8E-407D-2BEFAE8FDF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075CB3-6ADB-E38F-CA7D-7864F501C2D0}"/>
              </a:ext>
            </a:extLst>
          </p:cNvPr>
          <p:cNvSpPr>
            <a:spLocks noGrp="1"/>
          </p:cNvSpPr>
          <p:nvPr>
            <p:ph type="title"/>
          </p:nvPr>
        </p:nvSpPr>
        <p:spPr>
          <a:xfrm>
            <a:off x="628650" y="2676299"/>
            <a:ext cx="7886700" cy="1505402"/>
          </a:xfrm>
        </p:spPr>
        <p:txBody>
          <a:bodyPr>
            <a:normAutofit/>
          </a:bodyPr>
          <a:lstStyle/>
          <a:p>
            <a:pPr algn="ctr"/>
            <a:r>
              <a:rPr lang="en-MY" sz="6600" dirty="0"/>
              <a:t>Thank You</a:t>
            </a:r>
          </a:p>
        </p:txBody>
      </p:sp>
      <p:sp>
        <p:nvSpPr>
          <p:cNvPr id="4" name="Slide Number Placeholder 3">
            <a:extLst>
              <a:ext uri="{FF2B5EF4-FFF2-40B4-BE49-F238E27FC236}">
                <a16:creationId xmlns:a16="http://schemas.microsoft.com/office/drawing/2014/main" id="{5C321FEF-84E1-0681-1F77-5D0EB3D19F8B}"/>
              </a:ext>
            </a:extLst>
          </p:cNvPr>
          <p:cNvSpPr>
            <a:spLocks noGrp="1"/>
          </p:cNvSpPr>
          <p:nvPr>
            <p:ph type="sldNum" sz="quarter" idx="12"/>
          </p:nvPr>
        </p:nvSpPr>
        <p:spPr/>
        <p:txBody>
          <a:bodyPr/>
          <a:lstStyle/>
          <a:p>
            <a:fld id="{C7ECFB45-24C6-406E-BDF7-C1CE8F0E9A17}" type="slidenum">
              <a:rPr lang="en-MY" smtClean="0"/>
              <a:t>22</a:t>
            </a:fld>
            <a:endParaRPr lang="en-MY"/>
          </a:p>
        </p:txBody>
      </p:sp>
    </p:spTree>
    <p:extLst>
      <p:ext uri="{BB962C8B-B14F-4D97-AF65-F5344CB8AC3E}">
        <p14:creationId xmlns:p14="http://schemas.microsoft.com/office/powerpoint/2010/main" val="36919062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1654</TotalTime>
  <Words>1843</Words>
  <Application>Microsoft Office PowerPoint</Application>
  <PresentationFormat>On-screen Show (4:3)</PresentationFormat>
  <Paragraphs>225</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Aptos Display</vt:lpstr>
      <vt:lpstr>Arial</vt:lpstr>
      <vt:lpstr>Wingdings</vt:lpstr>
      <vt:lpstr>Office Theme</vt:lpstr>
      <vt:lpstr>Overview of Research Methodology  Chapter 1 Introduction</vt:lpstr>
      <vt:lpstr>PowerPoint Presentation</vt:lpstr>
      <vt:lpstr>Chapter 1: Introduction</vt:lpstr>
      <vt:lpstr>Workflow</vt:lpstr>
      <vt:lpstr>Problem Statement</vt:lpstr>
      <vt:lpstr>Problem Statement vs Research Gap</vt:lpstr>
      <vt:lpstr>Problem Statement vs Research Gap</vt:lpstr>
      <vt:lpstr>Research Questions (RQs)</vt:lpstr>
      <vt:lpstr>Hypotheses</vt:lpstr>
      <vt:lpstr>Hypotheses</vt:lpstr>
      <vt:lpstr>RQs - Hypotheses - Objectives </vt:lpstr>
      <vt:lpstr>RQs - Hypotheses - Objectives </vt:lpstr>
      <vt:lpstr>RQs - Hypotheses - Objectives </vt:lpstr>
      <vt:lpstr>RQs - Hypotheses - Objectives </vt:lpstr>
      <vt:lpstr>Research Objectives</vt:lpstr>
      <vt:lpstr>Bloom’s taxonomy </vt:lpstr>
      <vt:lpstr>Research Objectives</vt:lpstr>
      <vt:lpstr>Research Objectives</vt:lpstr>
      <vt:lpstr>Research Objectives</vt:lpstr>
      <vt:lpstr>Research Objectives</vt:lpstr>
      <vt:lpstr>Scope of Study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Khairul Fikri b Tamrin</dc:creator>
  <cp:lastModifiedBy>Khairul Fikri b Tamrin</cp:lastModifiedBy>
  <cp:revision>154</cp:revision>
  <dcterms:created xsi:type="dcterms:W3CDTF">2024-09-30T05:31:05Z</dcterms:created>
  <dcterms:modified xsi:type="dcterms:W3CDTF">2025-12-31T09:21:53Z</dcterms:modified>
</cp:coreProperties>
</file>