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46"/>
  </p:notesMasterIdLst>
  <p:sldIdLst>
    <p:sldId id="273" r:id="rId5"/>
    <p:sldId id="288" r:id="rId6"/>
    <p:sldId id="289" r:id="rId7"/>
    <p:sldId id="319" r:id="rId8"/>
    <p:sldId id="324" r:id="rId9"/>
    <p:sldId id="320" r:id="rId10"/>
    <p:sldId id="325" r:id="rId11"/>
    <p:sldId id="326" r:id="rId12"/>
    <p:sldId id="322" r:id="rId13"/>
    <p:sldId id="327" r:id="rId14"/>
    <p:sldId id="323" r:id="rId15"/>
    <p:sldId id="334" r:id="rId16"/>
    <p:sldId id="336" r:id="rId17"/>
    <p:sldId id="337" r:id="rId18"/>
    <p:sldId id="335" r:id="rId19"/>
    <p:sldId id="293" r:id="rId20"/>
    <p:sldId id="294" r:id="rId21"/>
    <p:sldId id="296" r:id="rId22"/>
    <p:sldId id="295" r:id="rId23"/>
    <p:sldId id="328" r:id="rId24"/>
    <p:sldId id="298" r:id="rId25"/>
    <p:sldId id="299" r:id="rId26"/>
    <p:sldId id="329" r:id="rId27"/>
    <p:sldId id="300" r:id="rId28"/>
    <p:sldId id="301" r:id="rId29"/>
    <p:sldId id="302" r:id="rId30"/>
    <p:sldId id="303" r:id="rId31"/>
    <p:sldId id="304" r:id="rId32"/>
    <p:sldId id="305" r:id="rId33"/>
    <p:sldId id="307" r:id="rId34"/>
    <p:sldId id="308" r:id="rId35"/>
    <p:sldId id="310" r:id="rId36"/>
    <p:sldId id="312" r:id="rId37"/>
    <p:sldId id="314" r:id="rId38"/>
    <p:sldId id="316" r:id="rId39"/>
    <p:sldId id="317" r:id="rId40"/>
    <p:sldId id="330" r:id="rId41"/>
    <p:sldId id="333" r:id="rId42"/>
    <p:sldId id="331" r:id="rId43"/>
    <p:sldId id="332" r:id="rId44"/>
    <p:sldId id="318"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46" autoAdjust="0"/>
    <p:restoredTop sz="94619" autoAdjust="0"/>
  </p:normalViewPr>
  <p:slideViewPr>
    <p:cSldViewPr snapToGrid="0">
      <p:cViewPr varScale="1">
        <p:scale>
          <a:sx n="73" d="100"/>
          <a:sy n="73" d="100"/>
        </p:scale>
        <p:origin x="312"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82DCF6-6F44-4BE6-8DCC-F774D1853481}" type="doc">
      <dgm:prSet loTypeId="urn:microsoft.com/office/officeart/2005/8/layout/process5" loCatId="process" qsTypeId="urn:microsoft.com/office/officeart/2005/8/quickstyle/3d3" qsCatId="3D" csTypeId="urn:microsoft.com/office/officeart/2005/8/colors/colorful5" csCatId="colorful" phldr="1"/>
      <dgm:spPr/>
      <dgm:t>
        <a:bodyPr/>
        <a:lstStyle/>
        <a:p>
          <a:endParaRPr lang="en-US"/>
        </a:p>
      </dgm:t>
    </dgm:pt>
    <dgm:pt modelId="{B4C39174-E4AF-474F-A61A-D21A9500B879}">
      <dgm:prSet phldrT="[Text]" custT="1"/>
      <dgm:spPr/>
      <dgm:t>
        <a:bodyPr/>
        <a:lstStyle/>
        <a:p>
          <a:pPr>
            <a:lnSpc>
              <a:spcPct val="100000"/>
            </a:lnSpc>
          </a:pPr>
          <a:r>
            <a:rPr lang="en-US" sz="2000" dirty="0">
              <a:latin typeface="Arial" panose="020B0604020202020204" pitchFamily="34" charset="0"/>
              <a:cs typeface="Arial" panose="020B0604020202020204" pitchFamily="34" charset="0"/>
            </a:rPr>
            <a:t>1. Research Background</a:t>
          </a:r>
        </a:p>
      </dgm:t>
    </dgm:pt>
    <dgm:pt modelId="{086335F1-F7DD-4D83-B8FA-BD7E15B16D3E}" type="parTrans" cxnId="{A8413977-86BC-4E10-A401-3624696E75C6}">
      <dgm:prSet/>
      <dgm:spPr/>
      <dgm:t>
        <a:bodyPr/>
        <a:lstStyle/>
        <a:p>
          <a:pPr>
            <a:lnSpc>
              <a:spcPct val="100000"/>
            </a:lnSpc>
          </a:pPr>
          <a:endParaRPr lang="en-US" sz="2000">
            <a:latin typeface="Arial" panose="020B0604020202020204" pitchFamily="34" charset="0"/>
            <a:cs typeface="Arial" panose="020B0604020202020204" pitchFamily="34" charset="0"/>
          </a:endParaRPr>
        </a:p>
      </dgm:t>
    </dgm:pt>
    <dgm:pt modelId="{0CD365C4-A27C-46EA-8C40-B8EBCC2128DA}" type="sibTrans" cxnId="{A8413977-86BC-4E10-A401-3624696E75C6}">
      <dgm:prSet custT="1"/>
      <dgm:spPr/>
      <dgm:t>
        <a:bodyPr/>
        <a:lstStyle/>
        <a:p>
          <a:pPr>
            <a:lnSpc>
              <a:spcPct val="100000"/>
            </a:lnSpc>
          </a:pPr>
          <a:endParaRPr lang="en-US" sz="2000">
            <a:latin typeface="Arial" panose="020B0604020202020204" pitchFamily="34" charset="0"/>
            <a:cs typeface="Arial" panose="020B0604020202020204" pitchFamily="34" charset="0"/>
          </a:endParaRPr>
        </a:p>
      </dgm:t>
    </dgm:pt>
    <dgm:pt modelId="{BD331601-0A79-4093-AAD7-C04B1EF269AA}">
      <dgm:prSet phldrT="[Text]" custT="1"/>
      <dgm:spPr/>
      <dgm:t>
        <a:bodyPr/>
        <a:lstStyle/>
        <a:p>
          <a:pPr>
            <a:lnSpc>
              <a:spcPct val="100000"/>
            </a:lnSpc>
          </a:pPr>
          <a:r>
            <a:rPr lang="en-US" sz="2000" dirty="0">
              <a:latin typeface="Arial" panose="020B0604020202020204" pitchFamily="34" charset="0"/>
              <a:cs typeface="Arial" panose="020B0604020202020204" pitchFamily="34" charset="0"/>
            </a:rPr>
            <a:t>2. Problem Statement</a:t>
          </a:r>
        </a:p>
      </dgm:t>
    </dgm:pt>
    <dgm:pt modelId="{E1A4DF3F-5A76-40A9-8DAF-851CC8B87AEA}" type="parTrans" cxnId="{4B9D8545-DA7B-478B-8F7D-242A34E5124D}">
      <dgm:prSet/>
      <dgm:spPr/>
      <dgm:t>
        <a:bodyPr/>
        <a:lstStyle/>
        <a:p>
          <a:pPr>
            <a:lnSpc>
              <a:spcPct val="100000"/>
            </a:lnSpc>
          </a:pPr>
          <a:endParaRPr lang="en-US" sz="2000">
            <a:latin typeface="Arial" panose="020B0604020202020204" pitchFamily="34" charset="0"/>
            <a:cs typeface="Arial" panose="020B0604020202020204" pitchFamily="34" charset="0"/>
          </a:endParaRPr>
        </a:p>
      </dgm:t>
    </dgm:pt>
    <dgm:pt modelId="{131DA4E2-166A-45BD-88F5-E2B4AC1DD542}" type="sibTrans" cxnId="{4B9D8545-DA7B-478B-8F7D-242A34E5124D}">
      <dgm:prSet custT="1"/>
      <dgm:spPr/>
      <dgm:t>
        <a:bodyPr/>
        <a:lstStyle/>
        <a:p>
          <a:pPr>
            <a:lnSpc>
              <a:spcPct val="100000"/>
            </a:lnSpc>
          </a:pPr>
          <a:endParaRPr lang="en-US" sz="2000">
            <a:latin typeface="Arial" panose="020B0604020202020204" pitchFamily="34" charset="0"/>
            <a:cs typeface="Arial" panose="020B0604020202020204" pitchFamily="34" charset="0"/>
          </a:endParaRPr>
        </a:p>
      </dgm:t>
    </dgm:pt>
    <dgm:pt modelId="{08FCC468-2BDA-4184-99CF-6A977D0C2B8F}">
      <dgm:prSet phldrT="[Text]" custT="1"/>
      <dgm:spPr/>
      <dgm:t>
        <a:bodyPr/>
        <a:lstStyle/>
        <a:p>
          <a:pPr>
            <a:lnSpc>
              <a:spcPct val="100000"/>
            </a:lnSpc>
          </a:pPr>
          <a:r>
            <a:rPr lang="en-US" sz="2000" dirty="0">
              <a:latin typeface="Arial" panose="020B0604020202020204" pitchFamily="34" charset="0"/>
              <a:cs typeface="Arial" panose="020B0604020202020204" pitchFamily="34" charset="0"/>
            </a:rPr>
            <a:t>5. Objectives</a:t>
          </a:r>
        </a:p>
      </dgm:t>
    </dgm:pt>
    <dgm:pt modelId="{07BCD6EB-2007-45F6-9506-49332DCA1F4A}" type="parTrans" cxnId="{390B3CB3-61C5-494A-92CA-78C82ACB7211}">
      <dgm:prSet/>
      <dgm:spPr/>
      <dgm:t>
        <a:bodyPr/>
        <a:lstStyle/>
        <a:p>
          <a:pPr>
            <a:lnSpc>
              <a:spcPct val="100000"/>
            </a:lnSpc>
          </a:pPr>
          <a:endParaRPr lang="en-US" sz="2000">
            <a:latin typeface="Arial" panose="020B0604020202020204" pitchFamily="34" charset="0"/>
            <a:cs typeface="Arial" panose="020B0604020202020204" pitchFamily="34" charset="0"/>
          </a:endParaRPr>
        </a:p>
      </dgm:t>
    </dgm:pt>
    <dgm:pt modelId="{24AA2A47-7428-473B-B501-40159A8B4F99}" type="sibTrans" cxnId="{390B3CB3-61C5-494A-92CA-78C82ACB7211}">
      <dgm:prSet custT="1"/>
      <dgm:spPr/>
      <dgm:t>
        <a:bodyPr/>
        <a:lstStyle/>
        <a:p>
          <a:pPr>
            <a:lnSpc>
              <a:spcPct val="100000"/>
            </a:lnSpc>
          </a:pPr>
          <a:endParaRPr lang="en-US" sz="2000">
            <a:latin typeface="Arial" panose="020B0604020202020204" pitchFamily="34" charset="0"/>
            <a:cs typeface="Arial" panose="020B0604020202020204" pitchFamily="34" charset="0"/>
          </a:endParaRPr>
        </a:p>
      </dgm:t>
    </dgm:pt>
    <dgm:pt modelId="{C39BF988-B846-4D08-A616-9B6141BFBE8B}">
      <dgm:prSet phldrT="[Text]" custT="1"/>
      <dgm:spPr/>
      <dgm:t>
        <a:bodyPr/>
        <a:lstStyle/>
        <a:p>
          <a:pPr>
            <a:lnSpc>
              <a:spcPct val="100000"/>
            </a:lnSpc>
          </a:pPr>
          <a:r>
            <a:rPr lang="en-US" sz="2000" dirty="0">
              <a:latin typeface="Arial" panose="020B0604020202020204" pitchFamily="34" charset="0"/>
              <a:cs typeface="Arial" panose="020B0604020202020204" pitchFamily="34" charset="0"/>
            </a:rPr>
            <a:t>6. Methodology</a:t>
          </a:r>
        </a:p>
      </dgm:t>
    </dgm:pt>
    <dgm:pt modelId="{4B5617E4-A67A-44C8-A71B-01E5831F8F89}" type="parTrans" cxnId="{7C8EB424-B73B-4158-8254-1AF88E1A9215}">
      <dgm:prSet/>
      <dgm:spPr/>
      <dgm:t>
        <a:bodyPr/>
        <a:lstStyle/>
        <a:p>
          <a:pPr>
            <a:lnSpc>
              <a:spcPct val="100000"/>
            </a:lnSpc>
          </a:pPr>
          <a:endParaRPr lang="en-US" sz="2000">
            <a:latin typeface="Arial" panose="020B0604020202020204" pitchFamily="34" charset="0"/>
            <a:cs typeface="Arial" panose="020B0604020202020204" pitchFamily="34" charset="0"/>
          </a:endParaRPr>
        </a:p>
      </dgm:t>
    </dgm:pt>
    <dgm:pt modelId="{7593FA34-FB06-4831-B83A-73D439AE0EC0}" type="sibTrans" cxnId="{7C8EB424-B73B-4158-8254-1AF88E1A9215}">
      <dgm:prSet custT="1"/>
      <dgm:spPr/>
      <dgm:t>
        <a:bodyPr/>
        <a:lstStyle/>
        <a:p>
          <a:pPr>
            <a:lnSpc>
              <a:spcPct val="100000"/>
            </a:lnSpc>
          </a:pPr>
          <a:endParaRPr lang="en-US" sz="2000">
            <a:latin typeface="Arial" panose="020B0604020202020204" pitchFamily="34" charset="0"/>
            <a:cs typeface="Arial" panose="020B0604020202020204" pitchFamily="34" charset="0"/>
          </a:endParaRPr>
        </a:p>
      </dgm:t>
    </dgm:pt>
    <dgm:pt modelId="{5C73535A-0AFD-48E0-9D56-0ED9B4A9F8AC}">
      <dgm:prSet phldrT="[Text]" custT="1"/>
      <dgm:spPr/>
      <dgm:t>
        <a:bodyPr/>
        <a:lstStyle/>
        <a:p>
          <a:pPr>
            <a:lnSpc>
              <a:spcPct val="100000"/>
            </a:lnSpc>
          </a:pPr>
          <a:r>
            <a:rPr lang="en-US" sz="2000" dirty="0">
              <a:latin typeface="Arial" panose="020B0604020202020204" pitchFamily="34" charset="0"/>
              <a:cs typeface="Arial" panose="020B0604020202020204" pitchFamily="34" charset="0"/>
            </a:rPr>
            <a:t>7. Results</a:t>
          </a:r>
        </a:p>
      </dgm:t>
    </dgm:pt>
    <dgm:pt modelId="{E80C24EB-31D1-49B1-9826-E9D15671ED2D}" type="parTrans" cxnId="{BD86C7B4-FE5C-45F1-A004-633B84F0AD7A}">
      <dgm:prSet/>
      <dgm:spPr/>
      <dgm:t>
        <a:bodyPr/>
        <a:lstStyle/>
        <a:p>
          <a:pPr>
            <a:lnSpc>
              <a:spcPct val="100000"/>
            </a:lnSpc>
          </a:pPr>
          <a:endParaRPr lang="en-US" sz="2000">
            <a:latin typeface="Arial" panose="020B0604020202020204" pitchFamily="34" charset="0"/>
            <a:cs typeface="Arial" panose="020B0604020202020204" pitchFamily="34" charset="0"/>
          </a:endParaRPr>
        </a:p>
      </dgm:t>
    </dgm:pt>
    <dgm:pt modelId="{1548AC39-E493-443C-A8A7-44CF6DFF852E}" type="sibTrans" cxnId="{BD86C7B4-FE5C-45F1-A004-633B84F0AD7A}">
      <dgm:prSet custT="1"/>
      <dgm:spPr/>
      <dgm:t>
        <a:bodyPr/>
        <a:lstStyle/>
        <a:p>
          <a:pPr>
            <a:lnSpc>
              <a:spcPct val="100000"/>
            </a:lnSpc>
          </a:pPr>
          <a:endParaRPr lang="en-US" sz="2000">
            <a:latin typeface="Arial" panose="020B0604020202020204" pitchFamily="34" charset="0"/>
            <a:cs typeface="Arial" panose="020B0604020202020204" pitchFamily="34" charset="0"/>
          </a:endParaRPr>
        </a:p>
      </dgm:t>
    </dgm:pt>
    <dgm:pt modelId="{D01FF57B-15AC-4444-917C-97F469B5E16B}">
      <dgm:prSet phldrT="[Text]" custT="1"/>
      <dgm:spPr/>
      <dgm:t>
        <a:bodyPr/>
        <a:lstStyle/>
        <a:p>
          <a:pPr>
            <a:lnSpc>
              <a:spcPct val="100000"/>
            </a:lnSpc>
          </a:pPr>
          <a:r>
            <a:rPr lang="en-US" sz="2000" dirty="0">
              <a:latin typeface="Arial" panose="020B0604020202020204" pitchFamily="34" charset="0"/>
              <a:cs typeface="Arial" panose="020B0604020202020204" pitchFamily="34" charset="0"/>
            </a:rPr>
            <a:t>9. References</a:t>
          </a:r>
        </a:p>
      </dgm:t>
    </dgm:pt>
    <dgm:pt modelId="{90783B3F-74A8-45E6-A62E-391E7AF84EDF}" type="parTrans" cxnId="{899F4F54-FB8A-4E51-8B90-17B976DB6895}">
      <dgm:prSet/>
      <dgm:spPr/>
      <dgm:t>
        <a:bodyPr/>
        <a:lstStyle/>
        <a:p>
          <a:pPr>
            <a:lnSpc>
              <a:spcPct val="100000"/>
            </a:lnSpc>
          </a:pPr>
          <a:endParaRPr lang="en-US" sz="2000">
            <a:latin typeface="Arial" panose="020B0604020202020204" pitchFamily="34" charset="0"/>
            <a:cs typeface="Arial" panose="020B0604020202020204" pitchFamily="34" charset="0"/>
          </a:endParaRPr>
        </a:p>
      </dgm:t>
    </dgm:pt>
    <dgm:pt modelId="{AB403952-391A-408A-A74C-7CDB6D82057F}" type="sibTrans" cxnId="{899F4F54-FB8A-4E51-8B90-17B976DB6895}">
      <dgm:prSet custT="1"/>
      <dgm:spPr/>
      <dgm:t>
        <a:bodyPr/>
        <a:lstStyle/>
        <a:p>
          <a:pPr>
            <a:lnSpc>
              <a:spcPct val="100000"/>
            </a:lnSpc>
          </a:pPr>
          <a:endParaRPr lang="en-US" sz="2000">
            <a:latin typeface="Arial" panose="020B0604020202020204" pitchFamily="34" charset="0"/>
            <a:cs typeface="Arial" panose="020B0604020202020204" pitchFamily="34" charset="0"/>
          </a:endParaRPr>
        </a:p>
      </dgm:t>
    </dgm:pt>
    <dgm:pt modelId="{7C421EFA-48D5-4DC8-95A7-7A20C4972FBA}">
      <dgm:prSet phldrT="[Text]" custT="1"/>
      <dgm:spPr/>
      <dgm:t>
        <a:bodyPr/>
        <a:lstStyle/>
        <a:p>
          <a:pPr>
            <a:lnSpc>
              <a:spcPct val="100000"/>
            </a:lnSpc>
          </a:pPr>
          <a:r>
            <a:rPr lang="en-US" sz="2000" dirty="0">
              <a:latin typeface="Arial" panose="020B0604020202020204" pitchFamily="34" charset="0"/>
              <a:cs typeface="Arial" panose="020B0604020202020204" pitchFamily="34" charset="0"/>
            </a:rPr>
            <a:t>8. Conclusion</a:t>
          </a:r>
        </a:p>
      </dgm:t>
    </dgm:pt>
    <dgm:pt modelId="{AE077439-84B5-4D6B-8700-454BB9EFEAE3}" type="parTrans" cxnId="{929CCEB3-81E9-405C-8D99-6E66E8247FC9}">
      <dgm:prSet/>
      <dgm:spPr/>
      <dgm:t>
        <a:bodyPr/>
        <a:lstStyle/>
        <a:p>
          <a:endParaRPr lang="en-MY" sz="2000">
            <a:latin typeface="Arial" panose="020B0604020202020204" pitchFamily="34" charset="0"/>
            <a:cs typeface="Arial" panose="020B0604020202020204" pitchFamily="34" charset="0"/>
          </a:endParaRPr>
        </a:p>
      </dgm:t>
    </dgm:pt>
    <dgm:pt modelId="{E0A6D444-0AC4-4D55-85B7-78C8FF5FCFE9}" type="sibTrans" cxnId="{929CCEB3-81E9-405C-8D99-6E66E8247FC9}">
      <dgm:prSet custT="1"/>
      <dgm:spPr/>
      <dgm:t>
        <a:bodyPr/>
        <a:lstStyle/>
        <a:p>
          <a:endParaRPr lang="en-MY" sz="2000">
            <a:latin typeface="Arial" panose="020B0604020202020204" pitchFamily="34" charset="0"/>
            <a:cs typeface="Arial" panose="020B0604020202020204" pitchFamily="34" charset="0"/>
          </a:endParaRPr>
        </a:p>
      </dgm:t>
    </dgm:pt>
    <dgm:pt modelId="{981277D4-F25A-4F8A-9B88-C42FA3E06EF5}">
      <dgm:prSet phldrT="[Text]" custT="1"/>
      <dgm:spPr/>
      <dgm:t>
        <a:bodyPr/>
        <a:lstStyle/>
        <a:p>
          <a:pPr>
            <a:lnSpc>
              <a:spcPct val="100000"/>
            </a:lnSpc>
          </a:pPr>
          <a:r>
            <a:rPr lang="en-US" sz="2000" dirty="0">
              <a:latin typeface="Arial" panose="020B0604020202020204" pitchFamily="34" charset="0"/>
              <a:cs typeface="Arial" panose="020B0604020202020204" pitchFamily="34" charset="0"/>
            </a:rPr>
            <a:t>10. Publications</a:t>
          </a:r>
        </a:p>
      </dgm:t>
    </dgm:pt>
    <dgm:pt modelId="{7EB0B53B-C851-4DDE-BAAA-8DBBCDAC747E}" type="parTrans" cxnId="{C89C6FDD-9499-438E-8FEF-911AFA596679}">
      <dgm:prSet/>
      <dgm:spPr/>
      <dgm:t>
        <a:bodyPr/>
        <a:lstStyle/>
        <a:p>
          <a:endParaRPr lang="en-MY" sz="2000">
            <a:latin typeface="Arial" panose="020B0604020202020204" pitchFamily="34" charset="0"/>
            <a:cs typeface="Arial" panose="020B0604020202020204" pitchFamily="34" charset="0"/>
          </a:endParaRPr>
        </a:p>
      </dgm:t>
    </dgm:pt>
    <dgm:pt modelId="{81AD6FF7-401F-4DBD-8D96-87C0BF655FD3}" type="sibTrans" cxnId="{C89C6FDD-9499-438E-8FEF-911AFA596679}">
      <dgm:prSet/>
      <dgm:spPr/>
      <dgm:t>
        <a:bodyPr/>
        <a:lstStyle/>
        <a:p>
          <a:endParaRPr lang="en-MY" sz="2000">
            <a:latin typeface="Arial" panose="020B0604020202020204" pitchFamily="34" charset="0"/>
            <a:cs typeface="Arial" panose="020B0604020202020204" pitchFamily="34" charset="0"/>
          </a:endParaRPr>
        </a:p>
      </dgm:t>
    </dgm:pt>
    <dgm:pt modelId="{F0FCC2D4-BBBA-4445-8E7D-975C3A62BC26}">
      <dgm:prSet phldrT="[Text]" custT="1"/>
      <dgm:spPr/>
      <dgm:t>
        <a:bodyPr/>
        <a:lstStyle/>
        <a:p>
          <a:pPr>
            <a:lnSpc>
              <a:spcPct val="100000"/>
            </a:lnSpc>
          </a:pPr>
          <a:r>
            <a:rPr lang="en-US" sz="2000" dirty="0">
              <a:latin typeface="Arial" panose="020B0604020202020204" pitchFamily="34" charset="0"/>
              <a:cs typeface="Arial" panose="020B0604020202020204" pitchFamily="34" charset="0"/>
            </a:rPr>
            <a:t>3. Scope of study</a:t>
          </a:r>
        </a:p>
      </dgm:t>
    </dgm:pt>
    <dgm:pt modelId="{CC92B0CE-1848-4238-9B50-E3DCF890518A}" type="parTrans" cxnId="{E3C9031E-2B8B-4181-8300-643DF5BB8740}">
      <dgm:prSet/>
      <dgm:spPr/>
      <dgm:t>
        <a:bodyPr/>
        <a:lstStyle/>
        <a:p>
          <a:endParaRPr lang="en-MY" sz="2000"/>
        </a:p>
      </dgm:t>
    </dgm:pt>
    <dgm:pt modelId="{F7C348F1-CB12-451E-89E2-C305E27C0D95}" type="sibTrans" cxnId="{E3C9031E-2B8B-4181-8300-643DF5BB8740}">
      <dgm:prSet custT="1"/>
      <dgm:spPr/>
      <dgm:t>
        <a:bodyPr/>
        <a:lstStyle/>
        <a:p>
          <a:endParaRPr lang="en-MY" sz="2000"/>
        </a:p>
      </dgm:t>
    </dgm:pt>
    <dgm:pt modelId="{633274B1-8071-4836-9CC5-4B7F6FE74543}">
      <dgm:prSet phldrT="[Text]" custT="1"/>
      <dgm:spPr/>
      <dgm:t>
        <a:bodyPr/>
        <a:lstStyle/>
        <a:p>
          <a:pPr>
            <a:lnSpc>
              <a:spcPct val="100000"/>
            </a:lnSpc>
          </a:pPr>
          <a:r>
            <a:rPr lang="en-US" sz="2000" dirty="0">
              <a:latin typeface="Arial" panose="020B0604020202020204" pitchFamily="34" charset="0"/>
              <a:cs typeface="Arial" panose="020B0604020202020204" pitchFamily="34" charset="0"/>
            </a:rPr>
            <a:t>4. Hypothesis</a:t>
          </a:r>
        </a:p>
      </dgm:t>
    </dgm:pt>
    <dgm:pt modelId="{C0D57982-A9CF-45F3-94C8-90FDEE9E1A9E}" type="parTrans" cxnId="{3BDFCF00-9F28-4070-80AA-A29F76E433B9}">
      <dgm:prSet/>
      <dgm:spPr/>
      <dgm:t>
        <a:bodyPr/>
        <a:lstStyle/>
        <a:p>
          <a:endParaRPr lang="en-MY" sz="2000"/>
        </a:p>
      </dgm:t>
    </dgm:pt>
    <dgm:pt modelId="{C43D5E88-E933-40EB-8EBE-8DC8B72442F5}" type="sibTrans" cxnId="{3BDFCF00-9F28-4070-80AA-A29F76E433B9}">
      <dgm:prSet custT="1"/>
      <dgm:spPr/>
      <dgm:t>
        <a:bodyPr/>
        <a:lstStyle/>
        <a:p>
          <a:endParaRPr lang="en-MY" sz="2000"/>
        </a:p>
      </dgm:t>
    </dgm:pt>
    <dgm:pt modelId="{5554D743-D16D-46C5-9C3F-83C7E140FAFB}" type="pres">
      <dgm:prSet presAssocID="{F382DCF6-6F44-4BE6-8DCC-F774D1853481}" presName="diagram" presStyleCnt="0">
        <dgm:presLayoutVars>
          <dgm:dir/>
          <dgm:resizeHandles val="exact"/>
        </dgm:presLayoutVars>
      </dgm:prSet>
      <dgm:spPr/>
    </dgm:pt>
    <dgm:pt modelId="{6A4ACD5B-8653-4CDA-9202-BCBAE0945C21}" type="pres">
      <dgm:prSet presAssocID="{B4C39174-E4AF-474F-A61A-D21A9500B879}" presName="node" presStyleLbl="node1" presStyleIdx="0" presStyleCnt="10" custLinFactNeighborX="-323">
        <dgm:presLayoutVars>
          <dgm:bulletEnabled val="1"/>
        </dgm:presLayoutVars>
      </dgm:prSet>
      <dgm:spPr/>
    </dgm:pt>
    <dgm:pt modelId="{EEBCE934-89BE-466C-92A6-4D6CB29285E1}" type="pres">
      <dgm:prSet presAssocID="{0CD365C4-A27C-46EA-8C40-B8EBCC2128DA}" presName="sibTrans" presStyleLbl="sibTrans2D1" presStyleIdx="0" presStyleCnt="9"/>
      <dgm:spPr/>
    </dgm:pt>
    <dgm:pt modelId="{E794C779-3B65-4C61-BCD4-2971F1BFD006}" type="pres">
      <dgm:prSet presAssocID="{0CD365C4-A27C-46EA-8C40-B8EBCC2128DA}" presName="connectorText" presStyleLbl="sibTrans2D1" presStyleIdx="0" presStyleCnt="9"/>
      <dgm:spPr/>
    </dgm:pt>
    <dgm:pt modelId="{6C84F216-7D55-48DE-85C1-0FA8D5A25270}" type="pres">
      <dgm:prSet presAssocID="{BD331601-0A79-4093-AAD7-C04B1EF269AA}" presName="node" presStyleLbl="node1" presStyleIdx="1" presStyleCnt="10">
        <dgm:presLayoutVars>
          <dgm:bulletEnabled val="1"/>
        </dgm:presLayoutVars>
      </dgm:prSet>
      <dgm:spPr/>
    </dgm:pt>
    <dgm:pt modelId="{8D0826EE-DAD6-4409-A15A-D84264744AD5}" type="pres">
      <dgm:prSet presAssocID="{131DA4E2-166A-45BD-88F5-E2B4AC1DD542}" presName="sibTrans" presStyleLbl="sibTrans2D1" presStyleIdx="1" presStyleCnt="9"/>
      <dgm:spPr/>
    </dgm:pt>
    <dgm:pt modelId="{A638A38E-C42C-4851-B970-82DAD19B9011}" type="pres">
      <dgm:prSet presAssocID="{131DA4E2-166A-45BD-88F5-E2B4AC1DD542}" presName="connectorText" presStyleLbl="sibTrans2D1" presStyleIdx="1" presStyleCnt="9"/>
      <dgm:spPr/>
    </dgm:pt>
    <dgm:pt modelId="{9E444F46-C85E-4529-A750-764C685CB288}" type="pres">
      <dgm:prSet presAssocID="{F0FCC2D4-BBBA-4445-8E7D-975C3A62BC26}" presName="node" presStyleLbl="node1" presStyleIdx="2" presStyleCnt="10">
        <dgm:presLayoutVars>
          <dgm:bulletEnabled val="1"/>
        </dgm:presLayoutVars>
      </dgm:prSet>
      <dgm:spPr/>
    </dgm:pt>
    <dgm:pt modelId="{323BCF40-A426-4BEC-A724-50F3E3F2EB02}" type="pres">
      <dgm:prSet presAssocID="{F7C348F1-CB12-451E-89E2-C305E27C0D95}" presName="sibTrans" presStyleLbl="sibTrans2D1" presStyleIdx="2" presStyleCnt="9"/>
      <dgm:spPr/>
    </dgm:pt>
    <dgm:pt modelId="{DA2D7722-1282-425C-B971-FF9AD9495F1B}" type="pres">
      <dgm:prSet presAssocID="{F7C348F1-CB12-451E-89E2-C305E27C0D95}" presName="connectorText" presStyleLbl="sibTrans2D1" presStyleIdx="2" presStyleCnt="9"/>
      <dgm:spPr/>
    </dgm:pt>
    <dgm:pt modelId="{537C38E9-F3B0-4B5D-9520-81F32D798BD9}" type="pres">
      <dgm:prSet presAssocID="{633274B1-8071-4836-9CC5-4B7F6FE74543}" presName="node" presStyleLbl="node1" presStyleIdx="3" presStyleCnt="10">
        <dgm:presLayoutVars>
          <dgm:bulletEnabled val="1"/>
        </dgm:presLayoutVars>
      </dgm:prSet>
      <dgm:spPr/>
    </dgm:pt>
    <dgm:pt modelId="{53C52C04-17E3-4B66-8C7A-E870E35917AE}" type="pres">
      <dgm:prSet presAssocID="{C43D5E88-E933-40EB-8EBE-8DC8B72442F5}" presName="sibTrans" presStyleLbl="sibTrans2D1" presStyleIdx="3" presStyleCnt="9"/>
      <dgm:spPr/>
    </dgm:pt>
    <dgm:pt modelId="{F5F8B9A3-1E0D-4F59-B2D3-337A9F291809}" type="pres">
      <dgm:prSet presAssocID="{C43D5E88-E933-40EB-8EBE-8DC8B72442F5}" presName="connectorText" presStyleLbl="sibTrans2D1" presStyleIdx="3" presStyleCnt="9"/>
      <dgm:spPr/>
    </dgm:pt>
    <dgm:pt modelId="{FD7D2D1A-0541-4C06-920A-208D8FA0F3F8}" type="pres">
      <dgm:prSet presAssocID="{08FCC468-2BDA-4184-99CF-6A977D0C2B8F}" presName="node" presStyleLbl="node1" presStyleIdx="4" presStyleCnt="10">
        <dgm:presLayoutVars>
          <dgm:bulletEnabled val="1"/>
        </dgm:presLayoutVars>
      </dgm:prSet>
      <dgm:spPr/>
    </dgm:pt>
    <dgm:pt modelId="{CDD17FD9-F8D5-46ED-8D33-5788953FE0C9}" type="pres">
      <dgm:prSet presAssocID="{24AA2A47-7428-473B-B501-40159A8B4F99}" presName="sibTrans" presStyleLbl="sibTrans2D1" presStyleIdx="4" presStyleCnt="9"/>
      <dgm:spPr/>
    </dgm:pt>
    <dgm:pt modelId="{6D790875-1483-48C2-BF6C-92765A32762D}" type="pres">
      <dgm:prSet presAssocID="{24AA2A47-7428-473B-B501-40159A8B4F99}" presName="connectorText" presStyleLbl="sibTrans2D1" presStyleIdx="4" presStyleCnt="9"/>
      <dgm:spPr/>
    </dgm:pt>
    <dgm:pt modelId="{43BA791B-306C-4F38-BF5F-E4FC1AF6E4AD}" type="pres">
      <dgm:prSet presAssocID="{C39BF988-B846-4D08-A616-9B6141BFBE8B}" presName="node" presStyleLbl="node1" presStyleIdx="5" presStyleCnt="10">
        <dgm:presLayoutVars>
          <dgm:bulletEnabled val="1"/>
        </dgm:presLayoutVars>
      </dgm:prSet>
      <dgm:spPr/>
    </dgm:pt>
    <dgm:pt modelId="{E519517C-866B-472D-AC29-95427D8808C9}" type="pres">
      <dgm:prSet presAssocID="{7593FA34-FB06-4831-B83A-73D439AE0EC0}" presName="sibTrans" presStyleLbl="sibTrans2D1" presStyleIdx="5" presStyleCnt="9"/>
      <dgm:spPr/>
    </dgm:pt>
    <dgm:pt modelId="{BB364977-1AC5-4060-9736-79DA57DB8D74}" type="pres">
      <dgm:prSet presAssocID="{7593FA34-FB06-4831-B83A-73D439AE0EC0}" presName="connectorText" presStyleLbl="sibTrans2D1" presStyleIdx="5" presStyleCnt="9"/>
      <dgm:spPr/>
    </dgm:pt>
    <dgm:pt modelId="{9C7FAD9F-0BE7-493D-B8EF-B4AC0C8FA917}" type="pres">
      <dgm:prSet presAssocID="{5C73535A-0AFD-48E0-9D56-0ED9B4A9F8AC}" presName="node" presStyleLbl="node1" presStyleIdx="6" presStyleCnt="10">
        <dgm:presLayoutVars>
          <dgm:bulletEnabled val="1"/>
        </dgm:presLayoutVars>
      </dgm:prSet>
      <dgm:spPr/>
    </dgm:pt>
    <dgm:pt modelId="{5A361C3D-F6D2-4BA8-8BCD-448E527AEC7E}" type="pres">
      <dgm:prSet presAssocID="{1548AC39-E493-443C-A8A7-44CF6DFF852E}" presName="sibTrans" presStyleLbl="sibTrans2D1" presStyleIdx="6" presStyleCnt="9"/>
      <dgm:spPr/>
    </dgm:pt>
    <dgm:pt modelId="{763FF6BD-9AAE-4E2F-9005-0A30A9B3E995}" type="pres">
      <dgm:prSet presAssocID="{1548AC39-E493-443C-A8A7-44CF6DFF852E}" presName="connectorText" presStyleLbl="sibTrans2D1" presStyleIdx="6" presStyleCnt="9"/>
      <dgm:spPr/>
    </dgm:pt>
    <dgm:pt modelId="{D1E86E29-75C8-484B-9225-93F913AD21AF}" type="pres">
      <dgm:prSet presAssocID="{7C421EFA-48D5-4DC8-95A7-7A20C4972FBA}" presName="node" presStyleLbl="node1" presStyleIdx="7" presStyleCnt="10">
        <dgm:presLayoutVars>
          <dgm:bulletEnabled val="1"/>
        </dgm:presLayoutVars>
      </dgm:prSet>
      <dgm:spPr/>
    </dgm:pt>
    <dgm:pt modelId="{642EF4D3-6EC2-4507-B719-9EF1DB950774}" type="pres">
      <dgm:prSet presAssocID="{E0A6D444-0AC4-4D55-85B7-78C8FF5FCFE9}" presName="sibTrans" presStyleLbl="sibTrans2D1" presStyleIdx="7" presStyleCnt="9"/>
      <dgm:spPr/>
    </dgm:pt>
    <dgm:pt modelId="{4B02284A-6700-43A0-A01D-77CF14182606}" type="pres">
      <dgm:prSet presAssocID="{E0A6D444-0AC4-4D55-85B7-78C8FF5FCFE9}" presName="connectorText" presStyleLbl="sibTrans2D1" presStyleIdx="7" presStyleCnt="9"/>
      <dgm:spPr/>
    </dgm:pt>
    <dgm:pt modelId="{E6E13CCB-13C7-4E4B-A847-12467FED79EC}" type="pres">
      <dgm:prSet presAssocID="{D01FF57B-15AC-4444-917C-97F469B5E16B}" presName="node" presStyleLbl="node1" presStyleIdx="8" presStyleCnt="10">
        <dgm:presLayoutVars>
          <dgm:bulletEnabled val="1"/>
        </dgm:presLayoutVars>
      </dgm:prSet>
      <dgm:spPr/>
    </dgm:pt>
    <dgm:pt modelId="{EEDA405D-0A7C-4895-8A58-EE6E3AA2E66E}" type="pres">
      <dgm:prSet presAssocID="{AB403952-391A-408A-A74C-7CDB6D82057F}" presName="sibTrans" presStyleLbl="sibTrans2D1" presStyleIdx="8" presStyleCnt="9"/>
      <dgm:spPr/>
    </dgm:pt>
    <dgm:pt modelId="{3008F405-EFAF-489A-8BE8-17D1B6995991}" type="pres">
      <dgm:prSet presAssocID="{AB403952-391A-408A-A74C-7CDB6D82057F}" presName="connectorText" presStyleLbl="sibTrans2D1" presStyleIdx="8" presStyleCnt="9"/>
      <dgm:spPr/>
    </dgm:pt>
    <dgm:pt modelId="{76B5D398-A3E6-410A-A2CB-4C6FB0F5920F}" type="pres">
      <dgm:prSet presAssocID="{981277D4-F25A-4F8A-9B88-C42FA3E06EF5}" presName="node" presStyleLbl="node1" presStyleIdx="9" presStyleCnt="10">
        <dgm:presLayoutVars>
          <dgm:bulletEnabled val="1"/>
        </dgm:presLayoutVars>
      </dgm:prSet>
      <dgm:spPr/>
    </dgm:pt>
  </dgm:ptLst>
  <dgm:cxnLst>
    <dgm:cxn modelId="{3BDFCF00-9F28-4070-80AA-A29F76E433B9}" srcId="{F382DCF6-6F44-4BE6-8DCC-F774D1853481}" destId="{633274B1-8071-4836-9CC5-4B7F6FE74543}" srcOrd="3" destOrd="0" parTransId="{C0D57982-A9CF-45F3-94C8-90FDEE9E1A9E}" sibTransId="{C43D5E88-E933-40EB-8EBE-8DC8B72442F5}"/>
    <dgm:cxn modelId="{EE217C1D-002E-46BF-BE66-3A805D8FE036}" type="presOf" srcId="{7C421EFA-48D5-4DC8-95A7-7A20C4972FBA}" destId="{D1E86E29-75C8-484B-9225-93F913AD21AF}" srcOrd="0" destOrd="0" presId="urn:microsoft.com/office/officeart/2005/8/layout/process5"/>
    <dgm:cxn modelId="{E3C9031E-2B8B-4181-8300-643DF5BB8740}" srcId="{F382DCF6-6F44-4BE6-8DCC-F774D1853481}" destId="{F0FCC2D4-BBBA-4445-8E7D-975C3A62BC26}" srcOrd="2" destOrd="0" parTransId="{CC92B0CE-1848-4238-9B50-E3DCF890518A}" sibTransId="{F7C348F1-CB12-451E-89E2-C305E27C0D95}"/>
    <dgm:cxn modelId="{7C8EB424-B73B-4158-8254-1AF88E1A9215}" srcId="{F382DCF6-6F44-4BE6-8DCC-F774D1853481}" destId="{C39BF988-B846-4D08-A616-9B6141BFBE8B}" srcOrd="5" destOrd="0" parTransId="{4B5617E4-A67A-44C8-A71B-01E5831F8F89}" sibTransId="{7593FA34-FB06-4831-B83A-73D439AE0EC0}"/>
    <dgm:cxn modelId="{768A6F27-B547-42BD-9B06-2DD1029FF947}" type="presOf" srcId="{E0A6D444-0AC4-4D55-85B7-78C8FF5FCFE9}" destId="{642EF4D3-6EC2-4507-B719-9EF1DB950774}" srcOrd="0" destOrd="0" presId="urn:microsoft.com/office/officeart/2005/8/layout/process5"/>
    <dgm:cxn modelId="{40D10139-8931-4E11-9926-2C827FEBDFB8}" type="presOf" srcId="{BD331601-0A79-4093-AAD7-C04B1EF269AA}" destId="{6C84F216-7D55-48DE-85C1-0FA8D5A25270}" srcOrd="0" destOrd="0" presId="urn:microsoft.com/office/officeart/2005/8/layout/process5"/>
    <dgm:cxn modelId="{C3AD153F-3D44-4F49-A0A1-7066C2A21C3E}" type="presOf" srcId="{C43D5E88-E933-40EB-8EBE-8DC8B72442F5}" destId="{53C52C04-17E3-4B66-8C7A-E870E35917AE}" srcOrd="0" destOrd="0" presId="urn:microsoft.com/office/officeart/2005/8/layout/process5"/>
    <dgm:cxn modelId="{8E733840-3A7A-46B9-9EED-45AB3557C166}" type="presOf" srcId="{AB403952-391A-408A-A74C-7CDB6D82057F}" destId="{3008F405-EFAF-489A-8BE8-17D1B6995991}" srcOrd="1" destOrd="0" presId="urn:microsoft.com/office/officeart/2005/8/layout/process5"/>
    <dgm:cxn modelId="{1DAE2563-2267-41CF-AF83-2E2C4BE61D27}" type="presOf" srcId="{24AA2A47-7428-473B-B501-40159A8B4F99}" destId="{CDD17FD9-F8D5-46ED-8D33-5788953FE0C9}" srcOrd="0" destOrd="0" presId="urn:microsoft.com/office/officeart/2005/8/layout/process5"/>
    <dgm:cxn modelId="{4B586163-EA78-448D-8B63-D9041A2C421B}" type="presOf" srcId="{AB403952-391A-408A-A74C-7CDB6D82057F}" destId="{EEDA405D-0A7C-4895-8A58-EE6E3AA2E66E}" srcOrd="0" destOrd="0" presId="urn:microsoft.com/office/officeart/2005/8/layout/process5"/>
    <dgm:cxn modelId="{4B9D8545-DA7B-478B-8F7D-242A34E5124D}" srcId="{F382DCF6-6F44-4BE6-8DCC-F774D1853481}" destId="{BD331601-0A79-4093-AAD7-C04B1EF269AA}" srcOrd="1" destOrd="0" parTransId="{E1A4DF3F-5A76-40A9-8DAF-851CC8B87AEA}" sibTransId="{131DA4E2-166A-45BD-88F5-E2B4AC1DD542}"/>
    <dgm:cxn modelId="{3D2F8766-B502-4D9D-BA22-00992927A6AB}" type="presOf" srcId="{C43D5E88-E933-40EB-8EBE-8DC8B72442F5}" destId="{F5F8B9A3-1E0D-4F59-B2D3-337A9F291809}" srcOrd="1" destOrd="0" presId="urn:microsoft.com/office/officeart/2005/8/layout/process5"/>
    <dgm:cxn modelId="{B8F6B466-86E8-48B6-81A1-F8B5EC6DBBF9}" type="presOf" srcId="{08FCC468-2BDA-4184-99CF-6A977D0C2B8F}" destId="{FD7D2D1A-0541-4C06-920A-208D8FA0F3F8}" srcOrd="0" destOrd="0" presId="urn:microsoft.com/office/officeart/2005/8/layout/process5"/>
    <dgm:cxn modelId="{2668834D-1833-4860-9D7E-058932F08344}" type="presOf" srcId="{981277D4-F25A-4F8A-9B88-C42FA3E06EF5}" destId="{76B5D398-A3E6-410A-A2CB-4C6FB0F5920F}" srcOrd="0" destOrd="0" presId="urn:microsoft.com/office/officeart/2005/8/layout/process5"/>
    <dgm:cxn modelId="{899F4F54-FB8A-4E51-8B90-17B976DB6895}" srcId="{F382DCF6-6F44-4BE6-8DCC-F774D1853481}" destId="{D01FF57B-15AC-4444-917C-97F469B5E16B}" srcOrd="8" destOrd="0" parTransId="{90783B3F-74A8-45E6-A62E-391E7AF84EDF}" sibTransId="{AB403952-391A-408A-A74C-7CDB6D82057F}"/>
    <dgm:cxn modelId="{A8413977-86BC-4E10-A401-3624696E75C6}" srcId="{F382DCF6-6F44-4BE6-8DCC-F774D1853481}" destId="{B4C39174-E4AF-474F-A61A-D21A9500B879}" srcOrd="0" destOrd="0" parTransId="{086335F1-F7DD-4D83-B8FA-BD7E15B16D3E}" sibTransId="{0CD365C4-A27C-46EA-8C40-B8EBCC2128DA}"/>
    <dgm:cxn modelId="{128D2878-3F6F-407D-90DD-1F5EECE0697A}" type="presOf" srcId="{E0A6D444-0AC4-4D55-85B7-78C8FF5FCFE9}" destId="{4B02284A-6700-43A0-A01D-77CF14182606}" srcOrd="1" destOrd="0" presId="urn:microsoft.com/office/officeart/2005/8/layout/process5"/>
    <dgm:cxn modelId="{D1CB7C85-068B-436C-8E9E-DB9E68E2223F}" type="presOf" srcId="{0CD365C4-A27C-46EA-8C40-B8EBCC2128DA}" destId="{EEBCE934-89BE-466C-92A6-4D6CB29285E1}" srcOrd="0" destOrd="0" presId="urn:microsoft.com/office/officeart/2005/8/layout/process5"/>
    <dgm:cxn modelId="{3076DF86-7F9F-454B-A929-68E4A86E3F00}" type="presOf" srcId="{7593FA34-FB06-4831-B83A-73D439AE0EC0}" destId="{E519517C-866B-472D-AC29-95427D8808C9}" srcOrd="0" destOrd="0" presId="urn:microsoft.com/office/officeart/2005/8/layout/process5"/>
    <dgm:cxn modelId="{C17FD18D-41B2-4409-98C7-C208DD091012}" type="presOf" srcId="{24AA2A47-7428-473B-B501-40159A8B4F99}" destId="{6D790875-1483-48C2-BF6C-92765A32762D}" srcOrd="1" destOrd="0" presId="urn:microsoft.com/office/officeart/2005/8/layout/process5"/>
    <dgm:cxn modelId="{6B2B1891-3431-4795-B7D4-DE3CD8277D12}" type="presOf" srcId="{131DA4E2-166A-45BD-88F5-E2B4AC1DD542}" destId="{A638A38E-C42C-4851-B970-82DAD19B9011}" srcOrd="1" destOrd="0" presId="urn:microsoft.com/office/officeart/2005/8/layout/process5"/>
    <dgm:cxn modelId="{933ED19C-5AA0-4060-ABEB-7704EA37DEB6}" type="presOf" srcId="{0CD365C4-A27C-46EA-8C40-B8EBCC2128DA}" destId="{E794C779-3B65-4C61-BCD4-2971F1BFD006}" srcOrd="1" destOrd="0" presId="urn:microsoft.com/office/officeart/2005/8/layout/process5"/>
    <dgm:cxn modelId="{3FEC769E-C7EC-4E85-9156-CEA7A308BBEA}" type="presOf" srcId="{F7C348F1-CB12-451E-89E2-C305E27C0D95}" destId="{323BCF40-A426-4BEC-A724-50F3E3F2EB02}" srcOrd="0" destOrd="0" presId="urn:microsoft.com/office/officeart/2005/8/layout/process5"/>
    <dgm:cxn modelId="{24DDE1A1-3DD8-4D65-AB0B-FCEB24E73864}" type="presOf" srcId="{633274B1-8071-4836-9CC5-4B7F6FE74543}" destId="{537C38E9-F3B0-4B5D-9520-81F32D798BD9}" srcOrd="0" destOrd="0" presId="urn:microsoft.com/office/officeart/2005/8/layout/process5"/>
    <dgm:cxn modelId="{FDD2BFA2-3426-4774-8F3D-44677DF8FC0A}" type="presOf" srcId="{F7C348F1-CB12-451E-89E2-C305E27C0D95}" destId="{DA2D7722-1282-425C-B971-FF9AD9495F1B}" srcOrd="1" destOrd="0" presId="urn:microsoft.com/office/officeart/2005/8/layout/process5"/>
    <dgm:cxn modelId="{A7012EAC-C0DB-4F02-A29C-52C245F3F55C}" type="presOf" srcId="{F382DCF6-6F44-4BE6-8DCC-F774D1853481}" destId="{5554D743-D16D-46C5-9C3F-83C7E140FAFB}" srcOrd="0" destOrd="0" presId="urn:microsoft.com/office/officeart/2005/8/layout/process5"/>
    <dgm:cxn modelId="{194766B0-C340-42F3-8195-B5DF322A1BB3}" type="presOf" srcId="{131DA4E2-166A-45BD-88F5-E2B4AC1DD542}" destId="{8D0826EE-DAD6-4409-A15A-D84264744AD5}" srcOrd="0" destOrd="0" presId="urn:microsoft.com/office/officeart/2005/8/layout/process5"/>
    <dgm:cxn modelId="{390B3CB3-61C5-494A-92CA-78C82ACB7211}" srcId="{F382DCF6-6F44-4BE6-8DCC-F774D1853481}" destId="{08FCC468-2BDA-4184-99CF-6A977D0C2B8F}" srcOrd="4" destOrd="0" parTransId="{07BCD6EB-2007-45F6-9506-49332DCA1F4A}" sibTransId="{24AA2A47-7428-473B-B501-40159A8B4F99}"/>
    <dgm:cxn modelId="{929CCEB3-81E9-405C-8D99-6E66E8247FC9}" srcId="{F382DCF6-6F44-4BE6-8DCC-F774D1853481}" destId="{7C421EFA-48D5-4DC8-95A7-7A20C4972FBA}" srcOrd="7" destOrd="0" parTransId="{AE077439-84B5-4D6B-8700-454BB9EFEAE3}" sibTransId="{E0A6D444-0AC4-4D55-85B7-78C8FF5FCFE9}"/>
    <dgm:cxn modelId="{BD86C7B4-FE5C-45F1-A004-633B84F0AD7A}" srcId="{F382DCF6-6F44-4BE6-8DCC-F774D1853481}" destId="{5C73535A-0AFD-48E0-9D56-0ED9B4A9F8AC}" srcOrd="6" destOrd="0" parTransId="{E80C24EB-31D1-49B1-9826-E9D15671ED2D}" sibTransId="{1548AC39-E493-443C-A8A7-44CF6DFF852E}"/>
    <dgm:cxn modelId="{1DEF4AB7-C963-414A-9537-DEBC64425447}" type="presOf" srcId="{D01FF57B-15AC-4444-917C-97F469B5E16B}" destId="{E6E13CCB-13C7-4E4B-A847-12467FED79EC}" srcOrd="0" destOrd="0" presId="urn:microsoft.com/office/officeart/2005/8/layout/process5"/>
    <dgm:cxn modelId="{251987B8-09FB-451F-84BA-C15D2A64F5B4}" type="presOf" srcId="{1548AC39-E493-443C-A8A7-44CF6DFF852E}" destId="{763FF6BD-9AAE-4E2F-9005-0A30A9B3E995}" srcOrd="1" destOrd="0" presId="urn:microsoft.com/office/officeart/2005/8/layout/process5"/>
    <dgm:cxn modelId="{238AECBB-1A93-4570-B610-ECF7F3FBCF9B}" type="presOf" srcId="{B4C39174-E4AF-474F-A61A-D21A9500B879}" destId="{6A4ACD5B-8653-4CDA-9202-BCBAE0945C21}" srcOrd="0" destOrd="0" presId="urn:microsoft.com/office/officeart/2005/8/layout/process5"/>
    <dgm:cxn modelId="{5479BEBD-94EC-44B7-8303-FD47C7B531EB}" type="presOf" srcId="{F0FCC2D4-BBBA-4445-8E7D-975C3A62BC26}" destId="{9E444F46-C85E-4529-A750-764C685CB288}" srcOrd="0" destOrd="0" presId="urn:microsoft.com/office/officeart/2005/8/layout/process5"/>
    <dgm:cxn modelId="{634CB2C8-0763-4282-B17C-62AF3C67B1C5}" type="presOf" srcId="{1548AC39-E493-443C-A8A7-44CF6DFF852E}" destId="{5A361C3D-F6D2-4BA8-8BCD-448E527AEC7E}" srcOrd="0" destOrd="0" presId="urn:microsoft.com/office/officeart/2005/8/layout/process5"/>
    <dgm:cxn modelId="{653AEBDC-A322-42C0-B643-571DA95EE62C}" type="presOf" srcId="{7593FA34-FB06-4831-B83A-73D439AE0EC0}" destId="{BB364977-1AC5-4060-9736-79DA57DB8D74}" srcOrd="1" destOrd="0" presId="urn:microsoft.com/office/officeart/2005/8/layout/process5"/>
    <dgm:cxn modelId="{C89C6FDD-9499-438E-8FEF-911AFA596679}" srcId="{F382DCF6-6F44-4BE6-8DCC-F774D1853481}" destId="{981277D4-F25A-4F8A-9B88-C42FA3E06EF5}" srcOrd="9" destOrd="0" parTransId="{7EB0B53B-C851-4DDE-BAAA-8DBBCDAC747E}" sibTransId="{81AD6FF7-401F-4DBD-8D96-87C0BF655FD3}"/>
    <dgm:cxn modelId="{43DC71E4-7FE4-47D8-92CD-B9994A2CC3FB}" type="presOf" srcId="{C39BF988-B846-4D08-A616-9B6141BFBE8B}" destId="{43BA791B-306C-4F38-BF5F-E4FC1AF6E4AD}" srcOrd="0" destOrd="0" presId="urn:microsoft.com/office/officeart/2005/8/layout/process5"/>
    <dgm:cxn modelId="{9A47BAFA-75F1-411A-9466-8158CC5C5AA3}" type="presOf" srcId="{5C73535A-0AFD-48E0-9D56-0ED9B4A9F8AC}" destId="{9C7FAD9F-0BE7-493D-B8EF-B4AC0C8FA917}" srcOrd="0" destOrd="0" presId="urn:microsoft.com/office/officeart/2005/8/layout/process5"/>
    <dgm:cxn modelId="{9C22BC98-F3DA-4304-AA4E-90A0FB0E43B7}" type="presParOf" srcId="{5554D743-D16D-46C5-9C3F-83C7E140FAFB}" destId="{6A4ACD5B-8653-4CDA-9202-BCBAE0945C21}" srcOrd="0" destOrd="0" presId="urn:microsoft.com/office/officeart/2005/8/layout/process5"/>
    <dgm:cxn modelId="{2ADA3758-F6EF-4960-8C71-2D2EA6F205DC}" type="presParOf" srcId="{5554D743-D16D-46C5-9C3F-83C7E140FAFB}" destId="{EEBCE934-89BE-466C-92A6-4D6CB29285E1}" srcOrd="1" destOrd="0" presId="urn:microsoft.com/office/officeart/2005/8/layout/process5"/>
    <dgm:cxn modelId="{2D3F4574-FE05-42B7-8BF2-8C1C5A537B48}" type="presParOf" srcId="{EEBCE934-89BE-466C-92A6-4D6CB29285E1}" destId="{E794C779-3B65-4C61-BCD4-2971F1BFD006}" srcOrd="0" destOrd="0" presId="urn:microsoft.com/office/officeart/2005/8/layout/process5"/>
    <dgm:cxn modelId="{5A12EF09-23EB-43E3-BC58-8ED10FC1670B}" type="presParOf" srcId="{5554D743-D16D-46C5-9C3F-83C7E140FAFB}" destId="{6C84F216-7D55-48DE-85C1-0FA8D5A25270}" srcOrd="2" destOrd="0" presId="urn:microsoft.com/office/officeart/2005/8/layout/process5"/>
    <dgm:cxn modelId="{99BFFA3F-7245-4211-9A5A-77EAA11110B5}" type="presParOf" srcId="{5554D743-D16D-46C5-9C3F-83C7E140FAFB}" destId="{8D0826EE-DAD6-4409-A15A-D84264744AD5}" srcOrd="3" destOrd="0" presId="urn:microsoft.com/office/officeart/2005/8/layout/process5"/>
    <dgm:cxn modelId="{AB2A20D4-2DC2-4A64-814C-880FE3E59A30}" type="presParOf" srcId="{8D0826EE-DAD6-4409-A15A-D84264744AD5}" destId="{A638A38E-C42C-4851-B970-82DAD19B9011}" srcOrd="0" destOrd="0" presId="urn:microsoft.com/office/officeart/2005/8/layout/process5"/>
    <dgm:cxn modelId="{2C1A06EC-AD8D-4021-9C76-52527C8BB06F}" type="presParOf" srcId="{5554D743-D16D-46C5-9C3F-83C7E140FAFB}" destId="{9E444F46-C85E-4529-A750-764C685CB288}" srcOrd="4" destOrd="0" presId="urn:microsoft.com/office/officeart/2005/8/layout/process5"/>
    <dgm:cxn modelId="{8409F4B9-56DD-4AEA-B3D3-32D701941EF9}" type="presParOf" srcId="{5554D743-D16D-46C5-9C3F-83C7E140FAFB}" destId="{323BCF40-A426-4BEC-A724-50F3E3F2EB02}" srcOrd="5" destOrd="0" presId="urn:microsoft.com/office/officeart/2005/8/layout/process5"/>
    <dgm:cxn modelId="{CB7D57B8-1E13-4656-B634-2E4DF48C92ED}" type="presParOf" srcId="{323BCF40-A426-4BEC-A724-50F3E3F2EB02}" destId="{DA2D7722-1282-425C-B971-FF9AD9495F1B}" srcOrd="0" destOrd="0" presId="urn:microsoft.com/office/officeart/2005/8/layout/process5"/>
    <dgm:cxn modelId="{33D27F73-8639-400C-A4F1-5D6390C5F8E4}" type="presParOf" srcId="{5554D743-D16D-46C5-9C3F-83C7E140FAFB}" destId="{537C38E9-F3B0-4B5D-9520-81F32D798BD9}" srcOrd="6" destOrd="0" presId="urn:microsoft.com/office/officeart/2005/8/layout/process5"/>
    <dgm:cxn modelId="{36ADFA3F-15B0-4D29-A1EE-EADA8E71DD40}" type="presParOf" srcId="{5554D743-D16D-46C5-9C3F-83C7E140FAFB}" destId="{53C52C04-17E3-4B66-8C7A-E870E35917AE}" srcOrd="7" destOrd="0" presId="urn:microsoft.com/office/officeart/2005/8/layout/process5"/>
    <dgm:cxn modelId="{56D40449-5CBE-4817-9C47-C84EC09E4CD6}" type="presParOf" srcId="{53C52C04-17E3-4B66-8C7A-E870E35917AE}" destId="{F5F8B9A3-1E0D-4F59-B2D3-337A9F291809}" srcOrd="0" destOrd="0" presId="urn:microsoft.com/office/officeart/2005/8/layout/process5"/>
    <dgm:cxn modelId="{8BC65542-068C-47DF-9583-D67C7866D2C2}" type="presParOf" srcId="{5554D743-D16D-46C5-9C3F-83C7E140FAFB}" destId="{FD7D2D1A-0541-4C06-920A-208D8FA0F3F8}" srcOrd="8" destOrd="0" presId="urn:microsoft.com/office/officeart/2005/8/layout/process5"/>
    <dgm:cxn modelId="{993C1CCD-952B-419F-A4C7-4D44015FB5BB}" type="presParOf" srcId="{5554D743-D16D-46C5-9C3F-83C7E140FAFB}" destId="{CDD17FD9-F8D5-46ED-8D33-5788953FE0C9}" srcOrd="9" destOrd="0" presId="urn:microsoft.com/office/officeart/2005/8/layout/process5"/>
    <dgm:cxn modelId="{BC75318A-A5CF-40FA-875B-68096AF6677F}" type="presParOf" srcId="{CDD17FD9-F8D5-46ED-8D33-5788953FE0C9}" destId="{6D790875-1483-48C2-BF6C-92765A32762D}" srcOrd="0" destOrd="0" presId="urn:microsoft.com/office/officeart/2005/8/layout/process5"/>
    <dgm:cxn modelId="{6A4FC96E-BEC5-4441-9998-3177FC537408}" type="presParOf" srcId="{5554D743-D16D-46C5-9C3F-83C7E140FAFB}" destId="{43BA791B-306C-4F38-BF5F-E4FC1AF6E4AD}" srcOrd="10" destOrd="0" presId="urn:microsoft.com/office/officeart/2005/8/layout/process5"/>
    <dgm:cxn modelId="{8184C5EC-1E12-496A-8E1D-37219E0BCEAF}" type="presParOf" srcId="{5554D743-D16D-46C5-9C3F-83C7E140FAFB}" destId="{E519517C-866B-472D-AC29-95427D8808C9}" srcOrd="11" destOrd="0" presId="urn:microsoft.com/office/officeart/2005/8/layout/process5"/>
    <dgm:cxn modelId="{37DA970B-BAD7-43F7-A402-7EDA46E18321}" type="presParOf" srcId="{E519517C-866B-472D-AC29-95427D8808C9}" destId="{BB364977-1AC5-4060-9736-79DA57DB8D74}" srcOrd="0" destOrd="0" presId="urn:microsoft.com/office/officeart/2005/8/layout/process5"/>
    <dgm:cxn modelId="{06AC80C5-2042-46A0-8EF9-D482ABA51FDA}" type="presParOf" srcId="{5554D743-D16D-46C5-9C3F-83C7E140FAFB}" destId="{9C7FAD9F-0BE7-493D-B8EF-B4AC0C8FA917}" srcOrd="12" destOrd="0" presId="urn:microsoft.com/office/officeart/2005/8/layout/process5"/>
    <dgm:cxn modelId="{C8608EC9-4DD0-480C-91FC-88815D1DB85A}" type="presParOf" srcId="{5554D743-D16D-46C5-9C3F-83C7E140FAFB}" destId="{5A361C3D-F6D2-4BA8-8BCD-448E527AEC7E}" srcOrd="13" destOrd="0" presId="urn:microsoft.com/office/officeart/2005/8/layout/process5"/>
    <dgm:cxn modelId="{C1B84116-E3B9-44F1-B637-3C081903CCB0}" type="presParOf" srcId="{5A361C3D-F6D2-4BA8-8BCD-448E527AEC7E}" destId="{763FF6BD-9AAE-4E2F-9005-0A30A9B3E995}" srcOrd="0" destOrd="0" presId="urn:microsoft.com/office/officeart/2005/8/layout/process5"/>
    <dgm:cxn modelId="{FC638638-AF60-4279-9DD3-9B8D295F8539}" type="presParOf" srcId="{5554D743-D16D-46C5-9C3F-83C7E140FAFB}" destId="{D1E86E29-75C8-484B-9225-93F913AD21AF}" srcOrd="14" destOrd="0" presId="urn:microsoft.com/office/officeart/2005/8/layout/process5"/>
    <dgm:cxn modelId="{AFE292A5-9D1B-4D40-BA75-02B85B3F2F44}" type="presParOf" srcId="{5554D743-D16D-46C5-9C3F-83C7E140FAFB}" destId="{642EF4D3-6EC2-4507-B719-9EF1DB950774}" srcOrd="15" destOrd="0" presId="urn:microsoft.com/office/officeart/2005/8/layout/process5"/>
    <dgm:cxn modelId="{6A6AFC36-FA3A-4684-A430-4CC8297D9A71}" type="presParOf" srcId="{642EF4D3-6EC2-4507-B719-9EF1DB950774}" destId="{4B02284A-6700-43A0-A01D-77CF14182606}" srcOrd="0" destOrd="0" presId="urn:microsoft.com/office/officeart/2005/8/layout/process5"/>
    <dgm:cxn modelId="{8E27B4E4-A5BC-4B32-8953-A808D02917C4}" type="presParOf" srcId="{5554D743-D16D-46C5-9C3F-83C7E140FAFB}" destId="{E6E13CCB-13C7-4E4B-A847-12467FED79EC}" srcOrd="16" destOrd="0" presId="urn:microsoft.com/office/officeart/2005/8/layout/process5"/>
    <dgm:cxn modelId="{16AF1A8E-14E0-4689-8D7F-D9ACAB565DC4}" type="presParOf" srcId="{5554D743-D16D-46C5-9C3F-83C7E140FAFB}" destId="{EEDA405D-0A7C-4895-8A58-EE6E3AA2E66E}" srcOrd="17" destOrd="0" presId="urn:microsoft.com/office/officeart/2005/8/layout/process5"/>
    <dgm:cxn modelId="{8649FA67-B102-4F82-AAB1-2ED75D4ED08F}" type="presParOf" srcId="{EEDA405D-0A7C-4895-8A58-EE6E3AA2E66E}" destId="{3008F405-EFAF-489A-8BE8-17D1B6995991}" srcOrd="0" destOrd="0" presId="urn:microsoft.com/office/officeart/2005/8/layout/process5"/>
    <dgm:cxn modelId="{A1925A0E-ABD7-4E10-85ED-BB57959ACD58}" type="presParOf" srcId="{5554D743-D16D-46C5-9C3F-83C7E140FAFB}" destId="{76B5D398-A3E6-410A-A2CB-4C6FB0F5920F}" srcOrd="1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C4F548-0E88-4E84-91A5-579D83160B58}" type="doc">
      <dgm:prSet loTypeId="urn:microsoft.com/office/officeart/2005/8/layout/orgChart1" loCatId="hierarchy" qsTypeId="urn:microsoft.com/office/officeart/2005/8/quickstyle/simple1" qsCatId="simple" csTypeId="urn:microsoft.com/office/officeart/2005/8/colors/colorful4" csCatId="colorful" phldr="1"/>
      <dgm:spPr/>
      <dgm:t>
        <a:bodyPr/>
        <a:lstStyle/>
        <a:p>
          <a:endParaRPr lang="en-MY"/>
        </a:p>
      </dgm:t>
    </dgm:pt>
    <dgm:pt modelId="{8B2F025F-D362-4769-9BF7-DFCBC8A20E28}">
      <dgm:prSet phldrT="[Text]" custT="1"/>
      <dgm:spPr/>
      <dgm:t>
        <a:bodyPr/>
        <a:lstStyle/>
        <a:p>
          <a:r>
            <a:rPr lang="en-US" sz="2800" dirty="0">
              <a:latin typeface="Arial" panose="020B0604020202020204" pitchFamily="34" charset="0"/>
              <a:cs typeface="Arial" panose="020B0604020202020204" pitchFamily="34" charset="0"/>
            </a:rPr>
            <a:t>Applications of microfluidic device</a:t>
          </a:r>
          <a:endParaRPr lang="en-MY" sz="2800" dirty="0">
            <a:latin typeface="Arial" panose="020B0604020202020204" pitchFamily="34" charset="0"/>
            <a:cs typeface="Arial" panose="020B0604020202020204" pitchFamily="34" charset="0"/>
          </a:endParaRPr>
        </a:p>
      </dgm:t>
    </dgm:pt>
    <dgm:pt modelId="{80B3A075-184A-41CE-9AC7-49C50B6CF9C1}" type="parTrans" cxnId="{2775D204-486A-4333-8800-928535D8EAC9}">
      <dgm:prSet/>
      <dgm:spPr/>
      <dgm:t>
        <a:bodyPr/>
        <a:lstStyle/>
        <a:p>
          <a:endParaRPr lang="en-MY" sz="2800">
            <a:latin typeface="Arial" panose="020B0604020202020204" pitchFamily="34" charset="0"/>
            <a:cs typeface="Arial" panose="020B0604020202020204" pitchFamily="34" charset="0"/>
          </a:endParaRPr>
        </a:p>
      </dgm:t>
    </dgm:pt>
    <dgm:pt modelId="{989C6818-3287-42B0-A7DF-3E92EBFA74C7}" type="sibTrans" cxnId="{2775D204-486A-4333-8800-928535D8EAC9}">
      <dgm:prSet/>
      <dgm:spPr/>
      <dgm:t>
        <a:bodyPr/>
        <a:lstStyle/>
        <a:p>
          <a:endParaRPr lang="en-MY" sz="2800">
            <a:latin typeface="Arial" panose="020B0604020202020204" pitchFamily="34" charset="0"/>
            <a:cs typeface="Arial" panose="020B0604020202020204" pitchFamily="34" charset="0"/>
          </a:endParaRPr>
        </a:p>
      </dgm:t>
    </dgm:pt>
    <dgm:pt modelId="{24E8D4E2-8345-422A-ACBE-EB308048FAA6}" type="asst">
      <dgm:prSet phldrT="[Text]" custT="1"/>
      <dgm:spPr/>
      <dgm:t>
        <a:bodyPr/>
        <a:lstStyle/>
        <a:p>
          <a:r>
            <a:rPr lang="en-US" sz="2800" dirty="0">
              <a:latin typeface="Arial" panose="020B0604020202020204" pitchFamily="34" charset="0"/>
              <a:cs typeface="Arial" panose="020B0604020202020204" pitchFamily="34" charset="0"/>
            </a:rPr>
            <a:t>Micromixing</a:t>
          </a:r>
          <a:endParaRPr lang="en-MY" sz="2800" dirty="0">
            <a:latin typeface="Arial" panose="020B0604020202020204" pitchFamily="34" charset="0"/>
            <a:cs typeface="Arial" panose="020B0604020202020204" pitchFamily="34" charset="0"/>
          </a:endParaRPr>
        </a:p>
      </dgm:t>
    </dgm:pt>
    <dgm:pt modelId="{712DA9F8-677A-4BDF-8FD5-1C4BC2C71B85}" type="parTrans" cxnId="{ADF89776-E03A-41FC-AED0-0528FB0FC070}">
      <dgm:prSet/>
      <dgm:spPr/>
      <dgm:t>
        <a:bodyPr/>
        <a:lstStyle/>
        <a:p>
          <a:endParaRPr lang="en-MY" sz="2800">
            <a:latin typeface="Arial" panose="020B0604020202020204" pitchFamily="34" charset="0"/>
            <a:cs typeface="Arial" panose="020B0604020202020204" pitchFamily="34" charset="0"/>
          </a:endParaRPr>
        </a:p>
      </dgm:t>
    </dgm:pt>
    <dgm:pt modelId="{C4FF35C0-9169-46BC-9801-C2090CBB803C}" type="sibTrans" cxnId="{ADF89776-E03A-41FC-AED0-0528FB0FC070}">
      <dgm:prSet/>
      <dgm:spPr/>
      <dgm:t>
        <a:bodyPr/>
        <a:lstStyle/>
        <a:p>
          <a:endParaRPr lang="en-MY" sz="2800">
            <a:latin typeface="Arial" panose="020B0604020202020204" pitchFamily="34" charset="0"/>
            <a:cs typeface="Arial" panose="020B0604020202020204" pitchFamily="34" charset="0"/>
          </a:endParaRPr>
        </a:p>
      </dgm:t>
    </dgm:pt>
    <dgm:pt modelId="{9870776D-B337-479D-9B53-E7A9FAA72C61}" type="asst">
      <dgm:prSet phldrT="[Text]" custT="1"/>
      <dgm:spPr/>
      <dgm:t>
        <a:bodyPr/>
        <a:lstStyle/>
        <a:p>
          <a:r>
            <a:rPr lang="en-US" sz="2800" dirty="0">
              <a:latin typeface="Arial" panose="020B0604020202020204" pitchFamily="34" charset="0"/>
              <a:cs typeface="Arial" panose="020B0604020202020204" pitchFamily="34" charset="0"/>
            </a:rPr>
            <a:t>Droplet </a:t>
          </a:r>
        </a:p>
        <a:p>
          <a:r>
            <a:rPr lang="en-US" sz="2800" dirty="0">
              <a:latin typeface="Arial" panose="020B0604020202020204" pitchFamily="34" charset="0"/>
              <a:cs typeface="Arial" panose="020B0604020202020204" pitchFamily="34" charset="0"/>
            </a:rPr>
            <a:t>generation</a:t>
          </a:r>
          <a:endParaRPr lang="en-MY" sz="2800" dirty="0">
            <a:latin typeface="Arial" panose="020B0604020202020204" pitchFamily="34" charset="0"/>
            <a:cs typeface="Arial" panose="020B0604020202020204" pitchFamily="34" charset="0"/>
          </a:endParaRPr>
        </a:p>
      </dgm:t>
    </dgm:pt>
    <dgm:pt modelId="{43A2EADE-625D-4B2D-8763-839B59F0F710}" type="parTrans" cxnId="{F29C46C4-AAC2-4B84-A9BA-D69A1BFC11F2}">
      <dgm:prSet/>
      <dgm:spPr/>
      <dgm:t>
        <a:bodyPr/>
        <a:lstStyle/>
        <a:p>
          <a:endParaRPr lang="en-MY" sz="2800">
            <a:latin typeface="Arial" panose="020B0604020202020204" pitchFamily="34" charset="0"/>
            <a:cs typeface="Arial" panose="020B0604020202020204" pitchFamily="34" charset="0"/>
          </a:endParaRPr>
        </a:p>
      </dgm:t>
    </dgm:pt>
    <dgm:pt modelId="{9894AAF2-D473-465E-809B-663B644724FE}" type="sibTrans" cxnId="{F29C46C4-AAC2-4B84-A9BA-D69A1BFC11F2}">
      <dgm:prSet/>
      <dgm:spPr/>
      <dgm:t>
        <a:bodyPr/>
        <a:lstStyle/>
        <a:p>
          <a:endParaRPr lang="en-MY" sz="2800">
            <a:latin typeface="Arial" panose="020B0604020202020204" pitchFamily="34" charset="0"/>
            <a:cs typeface="Arial" panose="020B0604020202020204" pitchFamily="34" charset="0"/>
          </a:endParaRPr>
        </a:p>
      </dgm:t>
    </dgm:pt>
    <dgm:pt modelId="{9DBF2EC3-10EF-44F5-B59F-06329ADE65EC}" type="pres">
      <dgm:prSet presAssocID="{E4C4F548-0E88-4E84-91A5-579D83160B58}" presName="hierChild1" presStyleCnt="0">
        <dgm:presLayoutVars>
          <dgm:orgChart val="1"/>
          <dgm:chPref val="1"/>
          <dgm:dir/>
          <dgm:animOne val="branch"/>
          <dgm:animLvl val="lvl"/>
          <dgm:resizeHandles/>
        </dgm:presLayoutVars>
      </dgm:prSet>
      <dgm:spPr/>
    </dgm:pt>
    <dgm:pt modelId="{57D3A820-27BA-40A0-83CC-05A6A11173E8}" type="pres">
      <dgm:prSet presAssocID="{8B2F025F-D362-4769-9BF7-DFCBC8A20E28}" presName="hierRoot1" presStyleCnt="0">
        <dgm:presLayoutVars>
          <dgm:hierBranch val="init"/>
        </dgm:presLayoutVars>
      </dgm:prSet>
      <dgm:spPr/>
    </dgm:pt>
    <dgm:pt modelId="{09D22102-1602-441F-8C25-BDF3C55B79F3}" type="pres">
      <dgm:prSet presAssocID="{8B2F025F-D362-4769-9BF7-DFCBC8A20E28}" presName="rootComposite1" presStyleCnt="0"/>
      <dgm:spPr/>
    </dgm:pt>
    <dgm:pt modelId="{23C36809-4165-4B1E-A98B-1F711D6C87B7}" type="pres">
      <dgm:prSet presAssocID="{8B2F025F-D362-4769-9BF7-DFCBC8A20E28}" presName="rootText1" presStyleLbl="node0" presStyleIdx="0" presStyleCnt="1" custScaleX="127038">
        <dgm:presLayoutVars>
          <dgm:chPref val="3"/>
        </dgm:presLayoutVars>
      </dgm:prSet>
      <dgm:spPr/>
    </dgm:pt>
    <dgm:pt modelId="{42822EFB-A557-4976-BEF1-741B90879B8D}" type="pres">
      <dgm:prSet presAssocID="{8B2F025F-D362-4769-9BF7-DFCBC8A20E28}" presName="rootConnector1" presStyleLbl="node1" presStyleIdx="0" presStyleCnt="0"/>
      <dgm:spPr/>
    </dgm:pt>
    <dgm:pt modelId="{AB1322F6-8738-449F-AB1F-BB76727FA1B6}" type="pres">
      <dgm:prSet presAssocID="{8B2F025F-D362-4769-9BF7-DFCBC8A20E28}" presName="hierChild2" presStyleCnt="0"/>
      <dgm:spPr/>
    </dgm:pt>
    <dgm:pt modelId="{2F81D746-D5D9-4C85-9062-F190692206D9}" type="pres">
      <dgm:prSet presAssocID="{8B2F025F-D362-4769-9BF7-DFCBC8A20E28}" presName="hierChild3" presStyleCnt="0"/>
      <dgm:spPr/>
    </dgm:pt>
    <dgm:pt modelId="{CB3AFFC9-1CB9-4E67-8105-0B80FA87F292}" type="pres">
      <dgm:prSet presAssocID="{712DA9F8-677A-4BDF-8FD5-1C4BC2C71B85}" presName="Name111" presStyleLbl="parChTrans1D2" presStyleIdx="0" presStyleCnt="2"/>
      <dgm:spPr/>
    </dgm:pt>
    <dgm:pt modelId="{C0D144F5-B65E-4699-8C67-CAFAC6DD589D}" type="pres">
      <dgm:prSet presAssocID="{24E8D4E2-8345-422A-ACBE-EB308048FAA6}" presName="hierRoot3" presStyleCnt="0">
        <dgm:presLayoutVars>
          <dgm:hierBranch val="init"/>
        </dgm:presLayoutVars>
      </dgm:prSet>
      <dgm:spPr/>
    </dgm:pt>
    <dgm:pt modelId="{CE9D5B7F-8265-46A8-B491-8473B5E20E87}" type="pres">
      <dgm:prSet presAssocID="{24E8D4E2-8345-422A-ACBE-EB308048FAA6}" presName="rootComposite3" presStyleCnt="0"/>
      <dgm:spPr/>
    </dgm:pt>
    <dgm:pt modelId="{713607D8-FB21-49FB-9654-7698D0AE2100}" type="pres">
      <dgm:prSet presAssocID="{24E8D4E2-8345-422A-ACBE-EB308048FAA6}" presName="rootText3" presStyleLbl="asst1" presStyleIdx="0" presStyleCnt="2">
        <dgm:presLayoutVars>
          <dgm:chPref val="3"/>
        </dgm:presLayoutVars>
      </dgm:prSet>
      <dgm:spPr/>
    </dgm:pt>
    <dgm:pt modelId="{3EBD887D-04F8-4831-B6BF-28DEC23AE832}" type="pres">
      <dgm:prSet presAssocID="{24E8D4E2-8345-422A-ACBE-EB308048FAA6}" presName="rootConnector3" presStyleLbl="asst1" presStyleIdx="0" presStyleCnt="2"/>
      <dgm:spPr/>
    </dgm:pt>
    <dgm:pt modelId="{772040BA-98B6-459E-9D37-6661B3490CC2}" type="pres">
      <dgm:prSet presAssocID="{24E8D4E2-8345-422A-ACBE-EB308048FAA6}" presName="hierChild6" presStyleCnt="0"/>
      <dgm:spPr/>
    </dgm:pt>
    <dgm:pt modelId="{B11C5142-C194-49DC-A71C-B2D6F02BBD19}" type="pres">
      <dgm:prSet presAssocID="{24E8D4E2-8345-422A-ACBE-EB308048FAA6}" presName="hierChild7" presStyleCnt="0"/>
      <dgm:spPr/>
    </dgm:pt>
    <dgm:pt modelId="{2BF90F86-927A-464F-80DF-81D51D9CD104}" type="pres">
      <dgm:prSet presAssocID="{43A2EADE-625D-4B2D-8763-839B59F0F710}" presName="Name111" presStyleLbl="parChTrans1D2" presStyleIdx="1" presStyleCnt="2"/>
      <dgm:spPr/>
    </dgm:pt>
    <dgm:pt modelId="{6E6F8D6A-923C-46EE-BC5A-4104BBCD3131}" type="pres">
      <dgm:prSet presAssocID="{9870776D-B337-479D-9B53-E7A9FAA72C61}" presName="hierRoot3" presStyleCnt="0">
        <dgm:presLayoutVars>
          <dgm:hierBranch val="init"/>
        </dgm:presLayoutVars>
      </dgm:prSet>
      <dgm:spPr/>
    </dgm:pt>
    <dgm:pt modelId="{30A8B2B7-E75C-494E-8567-1B44EFED8620}" type="pres">
      <dgm:prSet presAssocID="{9870776D-B337-479D-9B53-E7A9FAA72C61}" presName="rootComposite3" presStyleCnt="0"/>
      <dgm:spPr/>
    </dgm:pt>
    <dgm:pt modelId="{3DBA94DE-78C3-4ABF-B6BA-E4D0AA299508}" type="pres">
      <dgm:prSet presAssocID="{9870776D-B337-479D-9B53-E7A9FAA72C61}" presName="rootText3" presStyleLbl="asst1" presStyleIdx="1" presStyleCnt="2" custScaleX="112193">
        <dgm:presLayoutVars>
          <dgm:chPref val="3"/>
        </dgm:presLayoutVars>
      </dgm:prSet>
      <dgm:spPr/>
    </dgm:pt>
    <dgm:pt modelId="{48CF894C-1A2E-42AB-9B4B-AD4A2A5F4471}" type="pres">
      <dgm:prSet presAssocID="{9870776D-B337-479D-9B53-E7A9FAA72C61}" presName="rootConnector3" presStyleLbl="asst1" presStyleIdx="1" presStyleCnt="2"/>
      <dgm:spPr/>
    </dgm:pt>
    <dgm:pt modelId="{42962B20-6130-420A-ACB9-7B9DCFE2E84D}" type="pres">
      <dgm:prSet presAssocID="{9870776D-B337-479D-9B53-E7A9FAA72C61}" presName="hierChild6" presStyleCnt="0"/>
      <dgm:spPr/>
    </dgm:pt>
    <dgm:pt modelId="{FA71155A-BF58-4AEC-ACEE-A7CCF1546962}" type="pres">
      <dgm:prSet presAssocID="{9870776D-B337-479D-9B53-E7A9FAA72C61}" presName="hierChild7" presStyleCnt="0"/>
      <dgm:spPr/>
    </dgm:pt>
  </dgm:ptLst>
  <dgm:cxnLst>
    <dgm:cxn modelId="{2775D204-486A-4333-8800-928535D8EAC9}" srcId="{E4C4F548-0E88-4E84-91A5-579D83160B58}" destId="{8B2F025F-D362-4769-9BF7-DFCBC8A20E28}" srcOrd="0" destOrd="0" parTransId="{80B3A075-184A-41CE-9AC7-49C50B6CF9C1}" sibTransId="{989C6818-3287-42B0-A7DF-3E92EBFA74C7}"/>
    <dgm:cxn modelId="{66540010-8363-49B8-B4AD-920516865938}" type="presOf" srcId="{8B2F025F-D362-4769-9BF7-DFCBC8A20E28}" destId="{42822EFB-A557-4976-BEF1-741B90879B8D}" srcOrd="1" destOrd="0" presId="urn:microsoft.com/office/officeart/2005/8/layout/orgChart1"/>
    <dgm:cxn modelId="{D5DB6B10-5CE8-4409-AF6D-5DB68192EEE3}" type="presOf" srcId="{24E8D4E2-8345-422A-ACBE-EB308048FAA6}" destId="{3EBD887D-04F8-4831-B6BF-28DEC23AE832}" srcOrd="1" destOrd="0" presId="urn:microsoft.com/office/officeart/2005/8/layout/orgChart1"/>
    <dgm:cxn modelId="{BD34FD1A-CBD9-4DA1-BCCF-A27D5F1ACD3D}" type="presOf" srcId="{43A2EADE-625D-4B2D-8763-839B59F0F710}" destId="{2BF90F86-927A-464F-80DF-81D51D9CD104}" srcOrd="0" destOrd="0" presId="urn:microsoft.com/office/officeart/2005/8/layout/orgChart1"/>
    <dgm:cxn modelId="{4D427D38-CED0-4DFF-83D5-885315A2E048}" type="presOf" srcId="{712DA9F8-677A-4BDF-8FD5-1C4BC2C71B85}" destId="{CB3AFFC9-1CB9-4E67-8105-0B80FA87F292}" srcOrd="0" destOrd="0" presId="urn:microsoft.com/office/officeart/2005/8/layout/orgChart1"/>
    <dgm:cxn modelId="{8BA3086D-22FA-4374-A81C-8792BED95BB4}" type="presOf" srcId="{8B2F025F-D362-4769-9BF7-DFCBC8A20E28}" destId="{23C36809-4165-4B1E-A98B-1F711D6C87B7}" srcOrd="0" destOrd="0" presId="urn:microsoft.com/office/officeart/2005/8/layout/orgChart1"/>
    <dgm:cxn modelId="{948DD372-0C6E-4B91-938E-13C1A70486C5}" type="presOf" srcId="{24E8D4E2-8345-422A-ACBE-EB308048FAA6}" destId="{713607D8-FB21-49FB-9654-7698D0AE2100}" srcOrd="0" destOrd="0" presId="urn:microsoft.com/office/officeart/2005/8/layout/orgChart1"/>
    <dgm:cxn modelId="{ADF89776-E03A-41FC-AED0-0528FB0FC070}" srcId="{8B2F025F-D362-4769-9BF7-DFCBC8A20E28}" destId="{24E8D4E2-8345-422A-ACBE-EB308048FAA6}" srcOrd="0" destOrd="0" parTransId="{712DA9F8-677A-4BDF-8FD5-1C4BC2C71B85}" sibTransId="{C4FF35C0-9169-46BC-9801-C2090CBB803C}"/>
    <dgm:cxn modelId="{1DB56AA0-A9FA-4869-8C9B-2F5661A17654}" type="presOf" srcId="{9870776D-B337-479D-9B53-E7A9FAA72C61}" destId="{3DBA94DE-78C3-4ABF-B6BA-E4D0AA299508}" srcOrd="0" destOrd="0" presId="urn:microsoft.com/office/officeart/2005/8/layout/orgChart1"/>
    <dgm:cxn modelId="{9F6CD4A5-6266-4E8F-ACD6-760B7B569924}" type="presOf" srcId="{E4C4F548-0E88-4E84-91A5-579D83160B58}" destId="{9DBF2EC3-10EF-44F5-B59F-06329ADE65EC}" srcOrd="0" destOrd="0" presId="urn:microsoft.com/office/officeart/2005/8/layout/orgChart1"/>
    <dgm:cxn modelId="{F29C46C4-AAC2-4B84-A9BA-D69A1BFC11F2}" srcId="{8B2F025F-D362-4769-9BF7-DFCBC8A20E28}" destId="{9870776D-B337-479D-9B53-E7A9FAA72C61}" srcOrd="1" destOrd="0" parTransId="{43A2EADE-625D-4B2D-8763-839B59F0F710}" sibTransId="{9894AAF2-D473-465E-809B-663B644724FE}"/>
    <dgm:cxn modelId="{354A52E9-A7CD-4798-AF8B-A754DBA9551F}" type="presOf" srcId="{9870776D-B337-479D-9B53-E7A9FAA72C61}" destId="{48CF894C-1A2E-42AB-9B4B-AD4A2A5F4471}" srcOrd="1" destOrd="0" presId="urn:microsoft.com/office/officeart/2005/8/layout/orgChart1"/>
    <dgm:cxn modelId="{5F1FB5CF-F3AF-43A5-9DD1-AF7B8B50B8A0}" type="presParOf" srcId="{9DBF2EC3-10EF-44F5-B59F-06329ADE65EC}" destId="{57D3A820-27BA-40A0-83CC-05A6A11173E8}" srcOrd="0" destOrd="0" presId="urn:microsoft.com/office/officeart/2005/8/layout/orgChart1"/>
    <dgm:cxn modelId="{A6AB8CB2-5863-4E70-9CA8-2E9C58F9DD32}" type="presParOf" srcId="{57D3A820-27BA-40A0-83CC-05A6A11173E8}" destId="{09D22102-1602-441F-8C25-BDF3C55B79F3}" srcOrd="0" destOrd="0" presId="urn:microsoft.com/office/officeart/2005/8/layout/orgChart1"/>
    <dgm:cxn modelId="{35C1EA46-A788-4C27-B285-14E09D838B70}" type="presParOf" srcId="{09D22102-1602-441F-8C25-BDF3C55B79F3}" destId="{23C36809-4165-4B1E-A98B-1F711D6C87B7}" srcOrd="0" destOrd="0" presId="urn:microsoft.com/office/officeart/2005/8/layout/orgChart1"/>
    <dgm:cxn modelId="{BE3675F3-73D7-452E-860D-B86D1E0ED93B}" type="presParOf" srcId="{09D22102-1602-441F-8C25-BDF3C55B79F3}" destId="{42822EFB-A557-4976-BEF1-741B90879B8D}" srcOrd="1" destOrd="0" presId="urn:microsoft.com/office/officeart/2005/8/layout/orgChart1"/>
    <dgm:cxn modelId="{892BC0E3-408E-4CE9-82C0-2CB8C20006D0}" type="presParOf" srcId="{57D3A820-27BA-40A0-83CC-05A6A11173E8}" destId="{AB1322F6-8738-449F-AB1F-BB76727FA1B6}" srcOrd="1" destOrd="0" presId="urn:microsoft.com/office/officeart/2005/8/layout/orgChart1"/>
    <dgm:cxn modelId="{3494AA76-E26D-478B-8788-4D5BE969197E}" type="presParOf" srcId="{57D3A820-27BA-40A0-83CC-05A6A11173E8}" destId="{2F81D746-D5D9-4C85-9062-F190692206D9}" srcOrd="2" destOrd="0" presId="urn:microsoft.com/office/officeart/2005/8/layout/orgChart1"/>
    <dgm:cxn modelId="{231D3083-0914-4256-87F9-A4A9BCC8406F}" type="presParOf" srcId="{2F81D746-D5D9-4C85-9062-F190692206D9}" destId="{CB3AFFC9-1CB9-4E67-8105-0B80FA87F292}" srcOrd="0" destOrd="0" presId="urn:microsoft.com/office/officeart/2005/8/layout/orgChart1"/>
    <dgm:cxn modelId="{A2B8379B-37D8-4999-B6BD-6B3DE2B6DFA0}" type="presParOf" srcId="{2F81D746-D5D9-4C85-9062-F190692206D9}" destId="{C0D144F5-B65E-4699-8C67-CAFAC6DD589D}" srcOrd="1" destOrd="0" presId="urn:microsoft.com/office/officeart/2005/8/layout/orgChart1"/>
    <dgm:cxn modelId="{B45AD7B6-9AAE-4CB3-9424-3EE6438FA199}" type="presParOf" srcId="{C0D144F5-B65E-4699-8C67-CAFAC6DD589D}" destId="{CE9D5B7F-8265-46A8-B491-8473B5E20E87}" srcOrd="0" destOrd="0" presId="urn:microsoft.com/office/officeart/2005/8/layout/orgChart1"/>
    <dgm:cxn modelId="{BADC4280-2072-41BA-96F9-FA7424021B81}" type="presParOf" srcId="{CE9D5B7F-8265-46A8-B491-8473B5E20E87}" destId="{713607D8-FB21-49FB-9654-7698D0AE2100}" srcOrd="0" destOrd="0" presId="urn:microsoft.com/office/officeart/2005/8/layout/orgChart1"/>
    <dgm:cxn modelId="{8EC69FDB-A316-4816-B5F0-AAE8649D35D3}" type="presParOf" srcId="{CE9D5B7F-8265-46A8-B491-8473B5E20E87}" destId="{3EBD887D-04F8-4831-B6BF-28DEC23AE832}" srcOrd="1" destOrd="0" presId="urn:microsoft.com/office/officeart/2005/8/layout/orgChart1"/>
    <dgm:cxn modelId="{08269D9E-F6CE-4197-9F76-06FDF8444896}" type="presParOf" srcId="{C0D144F5-B65E-4699-8C67-CAFAC6DD589D}" destId="{772040BA-98B6-459E-9D37-6661B3490CC2}" srcOrd="1" destOrd="0" presId="urn:microsoft.com/office/officeart/2005/8/layout/orgChart1"/>
    <dgm:cxn modelId="{357888A9-3152-4DFB-8A51-D790F5604E96}" type="presParOf" srcId="{C0D144F5-B65E-4699-8C67-CAFAC6DD589D}" destId="{B11C5142-C194-49DC-A71C-B2D6F02BBD19}" srcOrd="2" destOrd="0" presId="urn:microsoft.com/office/officeart/2005/8/layout/orgChart1"/>
    <dgm:cxn modelId="{73E79026-E4F7-4561-99C9-828EF7B44E4C}" type="presParOf" srcId="{2F81D746-D5D9-4C85-9062-F190692206D9}" destId="{2BF90F86-927A-464F-80DF-81D51D9CD104}" srcOrd="2" destOrd="0" presId="urn:microsoft.com/office/officeart/2005/8/layout/orgChart1"/>
    <dgm:cxn modelId="{EA052A4D-FFB1-4622-973C-F5287AEF75DD}" type="presParOf" srcId="{2F81D746-D5D9-4C85-9062-F190692206D9}" destId="{6E6F8D6A-923C-46EE-BC5A-4104BBCD3131}" srcOrd="3" destOrd="0" presId="urn:microsoft.com/office/officeart/2005/8/layout/orgChart1"/>
    <dgm:cxn modelId="{00ADF474-A40F-4E11-88FA-9FDF10BE425D}" type="presParOf" srcId="{6E6F8D6A-923C-46EE-BC5A-4104BBCD3131}" destId="{30A8B2B7-E75C-494E-8567-1B44EFED8620}" srcOrd="0" destOrd="0" presId="urn:microsoft.com/office/officeart/2005/8/layout/orgChart1"/>
    <dgm:cxn modelId="{B4E18469-728D-40AE-A8D4-41D191CD354F}" type="presParOf" srcId="{30A8B2B7-E75C-494E-8567-1B44EFED8620}" destId="{3DBA94DE-78C3-4ABF-B6BA-E4D0AA299508}" srcOrd="0" destOrd="0" presId="urn:microsoft.com/office/officeart/2005/8/layout/orgChart1"/>
    <dgm:cxn modelId="{042B0F48-D991-4E9E-98C6-5A26B51336E4}" type="presParOf" srcId="{30A8B2B7-E75C-494E-8567-1B44EFED8620}" destId="{48CF894C-1A2E-42AB-9B4B-AD4A2A5F4471}" srcOrd="1" destOrd="0" presId="urn:microsoft.com/office/officeart/2005/8/layout/orgChart1"/>
    <dgm:cxn modelId="{A988373E-5D89-4796-BD87-DF1171C4BB7A}" type="presParOf" srcId="{6E6F8D6A-923C-46EE-BC5A-4104BBCD3131}" destId="{42962B20-6130-420A-ACB9-7B9DCFE2E84D}" srcOrd="1" destOrd="0" presId="urn:microsoft.com/office/officeart/2005/8/layout/orgChart1"/>
    <dgm:cxn modelId="{0DE6C16B-FE17-4426-9641-1B2C9E436FD8}" type="presParOf" srcId="{6E6F8D6A-923C-46EE-BC5A-4104BBCD3131}" destId="{FA71155A-BF58-4AEC-ACEE-A7CCF154696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ACD5B-8653-4CDA-9202-BCBAE0945C21}">
      <dsp:nvSpPr>
        <dsp:cNvPr id="0" name=""/>
        <dsp:cNvSpPr/>
      </dsp:nvSpPr>
      <dsp:spPr>
        <a:xfrm>
          <a:off x="0" y="481235"/>
          <a:ext cx="1669572" cy="1001743"/>
        </a:xfrm>
        <a:prstGeom prst="roundRect">
          <a:avLst>
            <a:gd name="adj" fmla="val 10000"/>
          </a:avLst>
        </a:prstGeom>
        <a:solidFill>
          <a:schemeClr val="accent5">
            <a:hueOff val="0"/>
            <a:satOff val="0"/>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1. Research Background</a:t>
          </a:r>
        </a:p>
      </dsp:txBody>
      <dsp:txXfrm>
        <a:off x="29340" y="510575"/>
        <a:ext cx="1610892" cy="943063"/>
      </dsp:txXfrm>
    </dsp:sp>
    <dsp:sp modelId="{EEBCE934-89BE-466C-92A6-4D6CB29285E1}">
      <dsp:nvSpPr>
        <dsp:cNvPr id="0" name=""/>
        <dsp:cNvSpPr/>
      </dsp:nvSpPr>
      <dsp:spPr>
        <a:xfrm>
          <a:off x="1817679" y="775080"/>
          <a:ext cx="356803" cy="414053"/>
        </a:xfrm>
        <a:prstGeom prst="rightArrow">
          <a:avLst>
            <a:gd name="adj1" fmla="val 60000"/>
            <a:gd name="adj2" fmla="val 5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100000"/>
            </a:lnSpc>
            <a:spcBef>
              <a:spcPct val="0"/>
            </a:spcBef>
            <a:spcAft>
              <a:spcPct val="35000"/>
            </a:spcAft>
            <a:buNone/>
          </a:pPr>
          <a:endParaRPr lang="en-US" sz="2000" kern="1200">
            <a:latin typeface="Arial" panose="020B0604020202020204" pitchFamily="34" charset="0"/>
            <a:cs typeface="Arial" panose="020B0604020202020204" pitchFamily="34" charset="0"/>
          </a:endParaRPr>
        </a:p>
      </dsp:txBody>
      <dsp:txXfrm>
        <a:off x="1817679" y="857891"/>
        <a:ext cx="249762" cy="248431"/>
      </dsp:txXfrm>
    </dsp:sp>
    <dsp:sp modelId="{6C84F216-7D55-48DE-85C1-0FA8D5A25270}">
      <dsp:nvSpPr>
        <dsp:cNvPr id="0" name=""/>
        <dsp:cNvSpPr/>
      </dsp:nvSpPr>
      <dsp:spPr>
        <a:xfrm>
          <a:off x="2342787" y="481235"/>
          <a:ext cx="1669572" cy="1001743"/>
        </a:xfrm>
        <a:prstGeom prst="roundRect">
          <a:avLst>
            <a:gd name="adj" fmla="val 10000"/>
          </a:avLst>
        </a:prstGeom>
        <a:solidFill>
          <a:schemeClr val="accent5">
            <a:hueOff val="-1109083"/>
            <a:satOff val="-1717"/>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2. Problem Statement</a:t>
          </a:r>
        </a:p>
      </dsp:txBody>
      <dsp:txXfrm>
        <a:off x="2372127" y="510575"/>
        <a:ext cx="1610892" cy="943063"/>
      </dsp:txXfrm>
    </dsp:sp>
    <dsp:sp modelId="{8D0826EE-DAD6-4409-A15A-D84264744AD5}">
      <dsp:nvSpPr>
        <dsp:cNvPr id="0" name=""/>
        <dsp:cNvSpPr/>
      </dsp:nvSpPr>
      <dsp:spPr>
        <a:xfrm>
          <a:off x="4159282" y="775080"/>
          <a:ext cx="353949" cy="414053"/>
        </a:xfrm>
        <a:prstGeom prst="rightArrow">
          <a:avLst>
            <a:gd name="adj1" fmla="val 60000"/>
            <a:gd name="adj2" fmla="val 50000"/>
          </a:avLst>
        </a:prstGeom>
        <a:solidFill>
          <a:schemeClr val="accent5">
            <a:hueOff val="-1247718"/>
            <a:satOff val="-1932"/>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100000"/>
            </a:lnSpc>
            <a:spcBef>
              <a:spcPct val="0"/>
            </a:spcBef>
            <a:spcAft>
              <a:spcPct val="35000"/>
            </a:spcAft>
            <a:buNone/>
          </a:pPr>
          <a:endParaRPr lang="en-US" sz="2000" kern="1200">
            <a:latin typeface="Arial" panose="020B0604020202020204" pitchFamily="34" charset="0"/>
            <a:cs typeface="Arial" panose="020B0604020202020204" pitchFamily="34" charset="0"/>
          </a:endParaRPr>
        </a:p>
      </dsp:txBody>
      <dsp:txXfrm>
        <a:off x="4159282" y="857891"/>
        <a:ext cx="247764" cy="248431"/>
      </dsp:txXfrm>
    </dsp:sp>
    <dsp:sp modelId="{9E444F46-C85E-4529-A750-764C685CB288}">
      <dsp:nvSpPr>
        <dsp:cNvPr id="0" name=""/>
        <dsp:cNvSpPr/>
      </dsp:nvSpPr>
      <dsp:spPr>
        <a:xfrm>
          <a:off x="4680188" y="481235"/>
          <a:ext cx="1669572" cy="1001743"/>
        </a:xfrm>
        <a:prstGeom prst="roundRect">
          <a:avLst>
            <a:gd name="adj" fmla="val 10000"/>
          </a:avLst>
        </a:prstGeom>
        <a:solidFill>
          <a:schemeClr val="accent5">
            <a:hueOff val="-2218166"/>
            <a:satOff val="-3434"/>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3. Scope of study</a:t>
          </a:r>
        </a:p>
      </dsp:txBody>
      <dsp:txXfrm>
        <a:off x="4709528" y="510575"/>
        <a:ext cx="1610892" cy="943063"/>
      </dsp:txXfrm>
    </dsp:sp>
    <dsp:sp modelId="{323BCF40-A426-4BEC-A724-50F3E3F2EB02}">
      <dsp:nvSpPr>
        <dsp:cNvPr id="0" name=""/>
        <dsp:cNvSpPr/>
      </dsp:nvSpPr>
      <dsp:spPr>
        <a:xfrm>
          <a:off x="6496683" y="775080"/>
          <a:ext cx="353949" cy="414053"/>
        </a:xfrm>
        <a:prstGeom prst="rightArrow">
          <a:avLst>
            <a:gd name="adj1" fmla="val 60000"/>
            <a:gd name="adj2" fmla="val 50000"/>
          </a:avLst>
        </a:prstGeom>
        <a:solidFill>
          <a:schemeClr val="accent5">
            <a:hueOff val="-2495436"/>
            <a:satOff val="-3864"/>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MY" sz="2000" kern="1200"/>
        </a:p>
      </dsp:txBody>
      <dsp:txXfrm>
        <a:off x="6496683" y="857891"/>
        <a:ext cx="247764" cy="248431"/>
      </dsp:txXfrm>
    </dsp:sp>
    <dsp:sp modelId="{537C38E9-F3B0-4B5D-9520-81F32D798BD9}">
      <dsp:nvSpPr>
        <dsp:cNvPr id="0" name=""/>
        <dsp:cNvSpPr/>
      </dsp:nvSpPr>
      <dsp:spPr>
        <a:xfrm>
          <a:off x="7017590" y="481235"/>
          <a:ext cx="1669572" cy="1001743"/>
        </a:xfrm>
        <a:prstGeom prst="roundRect">
          <a:avLst>
            <a:gd name="adj" fmla="val 10000"/>
          </a:avLst>
        </a:prstGeom>
        <a:solidFill>
          <a:schemeClr val="accent5">
            <a:hueOff val="-3327248"/>
            <a:satOff val="-5151"/>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4. Hypothesis</a:t>
          </a:r>
        </a:p>
      </dsp:txBody>
      <dsp:txXfrm>
        <a:off x="7046930" y="510575"/>
        <a:ext cx="1610892" cy="943063"/>
      </dsp:txXfrm>
    </dsp:sp>
    <dsp:sp modelId="{53C52C04-17E3-4B66-8C7A-E870E35917AE}">
      <dsp:nvSpPr>
        <dsp:cNvPr id="0" name=""/>
        <dsp:cNvSpPr/>
      </dsp:nvSpPr>
      <dsp:spPr>
        <a:xfrm>
          <a:off x="8834085" y="775080"/>
          <a:ext cx="353949" cy="414053"/>
        </a:xfrm>
        <a:prstGeom prst="rightArrow">
          <a:avLst>
            <a:gd name="adj1" fmla="val 60000"/>
            <a:gd name="adj2" fmla="val 50000"/>
          </a:avLst>
        </a:prstGeom>
        <a:solidFill>
          <a:schemeClr val="accent5">
            <a:hueOff val="-3743154"/>
            <a:satOff val="-5795"/>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MY" sz="2000" kern="1200"/>
        </a:p>
      </dsp:txBody>
      <dsp:txXfrm>
        <a:off x="8834085" y="857891"/>
        <a:ext cx="247764" cy="248431"/>
      </dsp:txXfrm>
    </dsp:sp>
    <dsp:sp modelId="{FD7D2D1A-0541-4C06-920A-208D8FA0F3F8}">
      <dsp:nvSpPr>
        <dsp:cNvPr id="0" name=""/>
        <dsp:cNvSpPr/>
      </dsp:nvSpPr>
      <dsp:spPr>
        <a:xfrm>
          <a:off x="9354991" y="481235"/>
          <a:ext cx="1669572" cy="1001743"/>
        </a:xfrm>
        <a:prstGeom prst="roundRect">
          <a:avLst>
            <a:gd name="adj" fmla="val 10000"/>
          </a:avLst>
        </a:prstGeom>
        <a:solidFill>
          <a:schemeClr val="accent5">
            <a:hueOff val="-4436331"/>
            <a:satOff val="-6868"/>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5. Objectives</a:t>
          </a:r>
        </a:p>
      </dsp:txBody>
      <dsp:txXfrm>
        <a:off x="9384331" y="510575"/>
        <a:ext cx="1610892" cy="943063"/>
      </dsp:txXfrm>
    </dsp:sp>
    <dsp:sp modelId="{CDD17FD9-F8D5-46ED-8D33-5788953FE0C9}">
      <dsp:nvSpPr>
        <dsp:cNvPr id="0" name=""/>
        <dsp:cNvSpPr/>
      </dsp:nvSpPr>
      <dsp:spPr>
        <a:xfrm rot="5400000">
          <a:off x="10012803" y="1599849"/>
          <a:ext cx="353949" cy="414053"/>
        </a:xfrm>
        <a:prstGeom prst="rightArrow">
          <a:avLst>
            <a:gd name="adj1" fmla="val 60000"/>
            <a:gd name="adj2" fmla="val 50000"/>
          </a:avLst>
        </a:prstGeom>
        <a:solidFill>
          <a:schemeClr val="accent5">
            <a:hueOff val="-4990872"/>
            <a:satOff val="-7727"/>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100000"/>
            </a:lnSpc>
            <a:spcBef>
              <a:spcPct val="0"/>
            </a:spcBef>
            <a:spcAft>
              <a:spcPct val="35000"/>
            </a:spcAft>
            <a:buNone/>
          </a:pPr>
          <a:endParaRPr lang="en-US" sz="2000" kern="1200">
            <a:latin typeface="Arial" panose="020B0604020202020204" pitchFamily="34" charset="0"/>
            <a:cs typeface="Arial" panose="020B0604020202020204" pitchFamily="34" charset="0"/>
          </a:endParaRPr>
        </a:p>
      </dsp:txBody>
      <dsp:txXfrm rot="-5400000">
        <a:off x="10065563" y="1629901"/>
        <a:ext cx="248431" cy="247764"/>
      </dsp:txXfrm>
    </dsp:sp>
    <dsp:sp modelId="{43BA791B-306C-4F38-BF5F-E4FC1AF6E4AD}">
      <dsp:nvSpPr>
        <dsp:cNvPr id="0" name=""/>
        <dsp:cNvSpPr/>
      </dsp:nvSpPr>
      <dsp:spPr>
        <a:xfrm>
          <a:off x="9354991" y="2150808"/>
          <a:ext cx="1669572" cy="1001743"/>
        </a:xfrm>
        <a:prstGeom prst="roundRect">
          <a:avLst>
            <a:gd name="adj" fmla="val 10000"/>
          </a:avLst>
        </a:prstGeom>
        <a:solidFill>
          <a:schemeClr val="accent5">
            <a:hueOff val="-5545414"/>
            <a:satOff val="-8586"/>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6. Methodology</a:t>
          </a:r>
        </a:p>
      </dsp:txBody>
      <dsp:txXfrm>
        <a:off x="9384331" y="2180148"/>
        <a:ext cx="1610892" cy="943063"/>
      </dsp:txXfrm>
    </dsp:sp>
    <dsp:sp modelId="{E519517C-866B-472D-AC29-95427D8808C9}">
      <dsp:nvSpPr>
        <dsp:cNvPr id="0" name=""/>
        <dsp:cNvSpPr/>
      </dsp:nvSpPr>
      <dsp:spPr>
        <a:xfrm rot="10800000">
          <a:off x="8854120" y="2444652"/>
          <a:ext cx="353949" cy="414053"/>
        </a:xfrm>
        <a:prstGeom prst="rightArrow">
          <a:avLst>
            <a:gd name="adj1" fmla="val 60000"/>
            <a:gd name="adj2" fmla="val 50000"/>
          </a:avLst>
        </a:prstGeom>
        <a:solidFill>
          <a:schemeClr val="accent5">
            <a:hueOff val="-6238591"/>
            <a:satOff val="-9659"/>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100000"/>
            </a:lnSpc>
            <a:spcBef>
              <a:spcPct val="0"/>
            </a:spcBef>
            <a:spcAft>
              <a:spcPct val="35000"/>
            </a:spcAft>
            <a:buNone/>
          </a:pPr>
          <a:endParaRPr lang="en-US" sz="2000" kern="1200">
            <a:latin typeface="Arial" panose="020B0604020202020204" pitchFamily="34" charset="0"/>
            <a:cs typeface="Arial" panose="020B0604020202020204" pitchFamily="34" charset="0"/>
          </a:endParaRPr>
        </a:p>
      </dsp:txBody>
      <dsp:txXfrm rot="10800000">
        <a:off x="8960305" y="2527463"/>
        <a:ext cx="247764" cy="248431"/>
      </dsp:txXfrm>
    </dsp:sp>
    <dsp:sp modelId="{9C7FAD9F-0BE7-493D-B8EF-B4AC0C8FA917}">
      <dsp:nvSpPr>
        <dsp:cNvPr id="0" name=""/>
        <dsp:cNvSpPr/>
      </dsp:nvSpPr>
      <dsp:spPr>
        <a:xfrm>
          <a:off x="7017590" y="2150808"/>
          <a:ext cx="1669572" cy="1001743"/>
        </a:xfrm>
        <a:prstGeom prst="roundRect">
          <a:avLst>
            <a:gd name="adj" fmla="val 10000"/>
          </a:avLst>
        </a:prstGeom>
        <a:solidFill>
          <a:schemeClr val="accent5">
            <a:hueOff val="-6654497"/>
            <a:satOff val="-10303"/>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7. Results</a:t>
          </a:r>
        </a:p>
      </dsp:txBody>
      <dsp:txXfrm>
        <a:off x="7046930" y="2180148"/>
        <a:ext cx="1610892" cy="943063"/>
      </dsp:txXfrm>
    </dsp:sp>
    <dsp:sp modelId="{5A361C3D-F6D2-4BA8-8BCD-448E527AEC7E}">
      <dsp:nvSpPr>
        <dsp:cNvPr id="0" name=""/>
        <dsp:cNvSpPr/>
      </dsp:nvSpPr>
      <dsp:spPr>
        <a:xfrm rot="10800000">
          <a:off x="6516718" y="2444652"/>
          <a:ext cx="353949" cy="414053"/>
        </a:xfrm>
        <a:prstGeom prst="rightArrow">
          <a:avLst>
            <a:gd name="adj1" fmla="val 60000"/>
            <a:gd name="adj2" fmla="val 50000"/>
          </a:avLst>
        </a:prstGeom>
        <a:solidFill>
          <a:schemeClr val="accent5">
            <a:hueOff val="-7486308"/>
            <a:satOff val="-11591"/>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100000"/>
            </a:lnSpc>
            <a:spcBef>
              <a:spcPct val="0"/>
            </a:spcBef>
            <a:spcAft>
              <a:spcPct val="35000"/>
            </a:spcAft>
            <a:buNone/>
          </a:pPr>
          <a:endParaRPr lang="en-US" sz="2000" kern="1200">
            <a:latin typeface="Arial" panose="020B0604020202020204" pitchFamily="34" charset="0"/>
            <a:cs typeface="Arial" panose="020B0604020202020204" pitchFamily="34" charset="0"/>
          </a:endParaRPr>
        </a:p>
      </dsp:txBody>
      <dsp:txXfrm rot="10800000">
        <a:off x="6622903" y="2527463"/>
        <a:ext cx="247764" cy="248431"/>
      </dsp:txXfrm>
    </dsp:sp>
    <dsp:sp modelId="{D1E86E29-75C8-484B-9225-93F913AD21AF}">
      <dsp:nvSpPr>
        <dsp:cNvPr id="0" name=""/>
        <dsp:cNvSpPr/>
      </dsp:nvSpPr>
      <dsp:spPr>
        <a:xfrm>
          <a:off x="4680188" y="2150808"/>
          <a:ext cx="1669572" cy="1001743"/>
        </a:xfrm>
        <a:prstGeom prst="roundRect">
          <a:avLst>
            <a:gd name="adj" fmla="val 10000"/>
          </a:avLst>
        </a:prstGeom>
        <a:solidFill>
          <a:schemeClr val="accent5">
            <a:hueOff val="-7763579"/>
            <a:satOff val="-12020"/>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8. Conclusion</a:t>
          </a:r>
        </a:p>
      </dsp:txBody>
      <dsp:txXfrm>
        <a:off x="4709528" y="2180148"/>
        <a:ext cx="1610892" cy="943063"/>
      </dsp:txXfrm>
    </dsp:sp>
    <dsp:sp modelId="{642EF4D3-6EC2-4507-B719-9EF1DB950774}">
      <dsp:nvSpPr>
        <dsp:cNvPr id="0" name=""/>
        <dsp:cNvSpPr/>
      </dsp:nvSpPr>
      <dsp:spPr>
        <a:xfrm rot="10800000">
          <a:off x="4179316" y="2444652"/>
          <a:ext cx="353949" cy="414053"/>
        </a:xfrm>
        <a:prstGeom prst="rightArrow">
          <a:avLst>
            <a:gd name="adj1" fmla="val 60000"/>
            <a:gd name="adj2" fmla="val 50000"/>
          </a:avLst>
        </a:prstGeom>
        <a:solidFill>
          <a:schemeClr val="accent5">
            <a:hueOff val="-8734026"/>
            <a:satOff val="-13522"/>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MY" sz="2000" kern="1200">
            <a:latin typeface="Arial" panose="020B0604020202020204" pitchFamily="34" charset="0"/>
            <a:cs typeface="Arial" panose="020B0604020202020204" pitchFamily="34" charset="0"/>
          </a:endParaRPr>
        </a:p>
      </dsp:txBody>
      <dsp:txXfrm rot="10800000">
        <a:off x="4285501" y="2527463"/>
        <a:ext cx="247764" cy="248431"/>
      </dsp:txXfrm>
    </dsp:sp>
    <dsp:sp modelId="{E6E13CCB-13C7-4E4B-A847-12467FED79EC}">
      <dsp:nvSpPr>
        <dsp:cNvPr id="0" name=""/>
        <dsp:cNvSpPr/>
      </dsp:nvSpPr>
      <dsp:spPr>
        <a:xfrm>
          <a:off x="2342787" y="2150808"/>
          <a:ext cx="1669572" cy="1001743"/>
        </a:xfrm>
        <a:prstGeom prst="roundRect">
          <a:avLst>
            <a:gd name="adj" fmla="val 10000"/>
          </a:avLst>
        </a:prstGeom>
        <a:solidFill>
          <a:schemeClr val="accent5">
            <a:hueOff val="-8872662"/>
            <a:satOff val="-13737"/>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9. References</a:t>
          </a:r>
        </a:p>
      </dsp:txBody>
      <dsp:txXfrm>
        <a:off x="2372127" y="2180148"/>
        <a:ext cx="1610892" cy="943063"/>
      </dsp:txXfrm>
    </dsp:sp>
    <dsp:sp modelId="{EEDA405D-0A7C-4895-8A58-EE6E3AA2E66E}">
      <dsp:nvSpPr>
        <dsp:cNvPr id="0" name=""/>
        <dsp:cNvSpPr/>
      </dsp:nvSpPr>
      <dsp:spPr>
        <a:xfrm rot="10800000">
          <a:off x="1841915" y="2444652"/>
          <a:ext cx="353949" cy="414053"/>
        </a:xfrm>
        <a:prstGeom prst="rightArrow">
          <a:avLst>
            <a:gd name="adj1" fmla="val 60000"/>
            <a:gd name="adj2" fmla="val 50000"/>
          </a:avLst>
        </a:prstGeom>
        <a:solidFill>
          <a:schemeClr val="accent5">
            <a:hueOff val="-9981745"/>
            <a:satOff val="-15454"/>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100000"/>
            </a:lnSpc>
            <a:spcBef>
              <a:spcPct val="0"/>
            </a:spcBef>
            <a:spcAft>
              <a:spcPct val="35000"/>
            </a:spcAft>
            <a:buNone/>
          </a:pPr>
          <a:endParaRPr lang="en-US" sz="2000" kern="1200">
            <a:latin typeface="Arial" panose="020B0604020202020204" pitchFamily="34" charset="0"/>
            <a:cs typeface="Arial" panose="020B0604020202020204" pitchFamily="34" charset="0"/>
          </a:endParaRPr>
        </a:p>
      </dsp:txBody>
      <dsp:txXfrm rot="10800000">
        <a:off x="1948100" y="2527463"/>
        <a:ext cx="247764" cy="248431"/>
      </dsp:txXfrm>
    </dsp:sp>
    <dsp:sp modelId="{76B5D398-A3E6-410A-A2CB-4C6FB0F5920F}">
      <dsp:nvSpPr>
        <dsp:cNvPr id="0" name=""/>
        <dsp:cNvSpPr/>
      </dsp:nvSpPr>
      <dsp:spPr>
        <a:xfrm>
          <a:off x="5385" y="2150808"/>
          <a:ext cx="1669572" cy="1001743"/>
        </a:xfrm>
        <a:prstGeom prst="roundRect">
          <a:avLst>
            <a:gd name="adj" fmla="val 10000"/>
          </a:avLst>
        </a:prstGeom>
        <a:solidFill>
          <a:schemeClr val="accent5">
            <a:hueOff val="-9981745"/>
            <a:satOff val="-15454"/>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10. Publications</a:t>
          </a:r>
        </a:p>
      </dsp:txBody>
      <dsp:txXfrm>
        <a:off x="34725" y="2180148"/>
        <a:ext cx="1610892" cy="9430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F90F86-927A-464F-80DF-81D51D9CD104}">
      <dsp:nvSpPr>
        <dsp:cNvPr id="0" name=""/>
        <dsp:cNvSpPr/>
      </dsp:nvSpPr>
      <dsp:spPr>
        <a:xfrm>
          <a:off x="5331925" y="1501627"/>
          <a:ext cx="315266" cy="1381167"/>
        </a:xfrm>
        <a:custGeom>
          <a:avLst/>
          <a:gdLst/>
          <a:ahLst/>
          <a:cxnLst/>
          <a:rect l="0" t="0" r="0" b="0"/>
          <a:pathLst>
            <a:path>
              <a:moveTo>
                <a:pt x="0" y="0"/>
              </a:moveTo>
              <a:lnTo>
                <a:pt x="0" y="1381167"/>
              </a:lnTo>
              <a:lnTo>
                <a:pt x="315266" y="1381167"/>
              </a:lnTo>
            </a:path>
          </a:pathLst>
        </a:custGeom>
        <a:noFill/>
        <a:ln w="22225"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3AFFC9-1CB9-4E67-8105-0B80FA87F292}">
      <dsp:nvSpPr>
        <dsp:cNvPr id="0" name=""/>
        <dsp:cNvSpPr/>
      </dsp:nvSpPr>
      <dsp:spPr>
        <a:xfrm>
          <a:off x="5016658" y="1501627"/>
          <a:ext cx="315266" cy="1381167"/>
        </a:xfrm>
        <a:custGeom>
          <a:avLst/>
          <a:gdLst/>
          <a:ahLst/>
          <a:cxnLst/>
          <a:rect l="0" t="0" r="0" b="0"/>
          <a:pathLst>
            <a:path>
              <a:moveTo>
                <a:pt x="315266" y="0"/>
              </a:moveTo>
              <a:lnTo>
                <a:pt x="315266" y="1381167"/>
              </a:lnTo>
              <a:lnTo>
                <a:pt x="0" y="1381167"/>
              </a:lnTo>
            </a:path>
          </a:pathLst>
        </a:custGeom>
        <a:noFill/>
        <a:ln w="22225"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C36809-4165-4B1E-A98B-1F711D6C87B7}">
      <dsp:nvSpPr>
        <dsp:cNvPr id="0" name=""/>
        <dsp:cNvSpPr/>
      </dsp:nvSpPr>
      <dsp:spPr>
        <a:xfrm>
          <a:off x="3424743" y="358"/>
          <a:ext cx="3814363" cy="1501268"/>
        </a:xfrm>
        <a:prstGeom prst="rect">
          <a:avLst/>
        </a:prstGeom>
        <a:solidFill>
          <a:schemeClr val="accent3">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Applications of microfluidic device</a:t>
          </a:r>
          <a:endParaRPr lang="en-MY" sz="2800" kern="1200" dirty="0">
            <a:latin typeface="Arial" panose="020B0604020202020204" pitchFamily="34" charset="0"/>
            <a:cs typeface="Arial" panose="020B0604020202020204" pitchFamily="34" charset="0"/>
          </a:endParaRPr>
        </a:p>
      </dsp:txBody>
      <dsp:txXfrm>
        <a:off x="3424743" y="358"/>
        <a:ext cx="3814363" cy="1501268"/>
      </dsp:txXfrm>
    </dsp:sp>
    <dsp:sp modelId="{713607D8-FB21-49FB-9654-7698D0AE2100}">
      <dsp:nvSpPr>
        <dsp:cNvPr id="0" name=""/>
        <dsp:cNvSpPr/>
      </dsp:nvSpPr>
      <dsp:spPr>
        <a:xfrm>
          <a:off x="2014121" y="2132159"/>
          <a:ext cx="3002537" cy="1501268"/>
        </a:xfrm>
        <a:prstGeom prst="rect">
          <a:avLst/>
        </a:prstGeom>
        <a:solidFill>
          <a:schemeClr val="accent5">
            <a:hueOff val="0"/>
            <a:satOff val="0"/>
            <a:lumOff val="0"/>
            <a:alphaOff val="0"/>
          </a:schemeClr>
        </a:solidFill>
        <a:ln w="22225" cap="rnd"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Micromixing</a:t>
          </a:r>
          <a:endParaRPr lang="en-MY" sz="2800" kern="1200" dirty="0">
            <a:latin typeface="Arial" panose="020B0604020202020204" pitchFamily="34" charset="0"/>
            <a:cs typeface="Arial" panose="020B0604020202020204" pitchFamily="34" charset="0"/>
          </a:endParaRPr>
        </a:p>
      </dsp:txBody>
      <dsp:txXfrm>
        <a:off x="2014121" y="2132159"/>
        <a:ext cx="3002537" cy="1501268"/>
      </dsp:txXfrm>
    </dsp:sp>
    <dsp:sp modelId="{3DBA94DE-78C3-4ABF-B6BA-E4D0AA299508}">
      <dsp:nvSpPr>
        <dsp:cNvPr id="0" name=""/>
        <dsp:cNvSpPr/>
      </dsp:nvSpPr>
      <dsp:spPr>
        <a:xfrm>
          <a:off x="5647191" y="2132159"/>
          <a:ext cx="3368637" cy="1501268"/>
        </a:xfrm>
        <a:prstGeom prst="rect">
          <a:avLst/>
        </a:prstGeom>
        <a:solidFill>
          <a:schemeClr val="accent5">
            <a:hueOff val="0"/>
            <a:satOff val="0"/>
            <a:lumOff val="0"/>
            <a:alphaOff val="0"/>
          </a:schemeClr>
        </a:solidFill>
        <a:ln w="22225" cap="rnd"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Droplet </a:t>
          </a:r>
        </a:p>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generation</a:t>
          </a:r>
          <a:endParaRPr lang="en-MY" sz="2800" kern="1200" dirty="0">
            <a:latin typeface="Arial" panose="020B0604020202020204" pitchFamily="34" charset="0"/>
            <a:cs typeface="Arial" panose="020B0604020202020204" pitchFamily="34" charset="0"/>
          </a:endParaRPr>
        </a:p>
      </dsp:txBody>
      <dsp:txXfrm>
        <a:off x="5647191" y="2132159"/>
        <a:ext cx="3368637" cy="1501268"/>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C903BA-3A3B-44AE-A7AF-DB2E8BDD82FA}" type="datetimeFigureOut">
              <a:rPr lang="en-MY" smtClean="0"/>
              <a:t>13/2/2022</a:t>
            </a:fld>
            <a:endParaRPr lang="en-M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D211D9-8F0F-4212-8B28-6A5B1B19F41F}" type="slidenum">
              <a:rPr lang="en-MY" smtClean="0"/>
              <a:t>‹#›</a:t>
            </a:fld>
            <a:endParaRPr lang="en-MY"/>
          </a:p>
        </p:txBody>
      </p:sp>
    </p:spTree>
    <p:extLst>
      <p:ext uri="{BB962C8B-B14F-4D97-AF65-F5344CB8AC3E}">
        <p14:creationId xmlns:p14="http://schemas.microsoft.com/office/powerpoint/2010/main" val="2081429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16A79FAA-1553-479D-84A4-CCADFA3054B5}" type="datetime1">
              <a:rPr lang="en-US" smtClean="0"/>
              <a:t>2/13/2022</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29586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AFABB75F-A5D9-4306-8D84-E45936DD6DBD}" type="datetime1">
              <a:rPr lang="en-US" smtClean="0"/>
              <a:t>2/13/2022</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69906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EEBAD6FC-6E86-47C9-9C6F-3E549BEA8EF4}" type="datetime1">
              <a:rPr lang="en-US" smtClean="0"/>
              <a:t>2/13/2022</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31224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7E6828-D461-4650-9DFF-96DFE278AA31}" type="datetime1">
              <a:rPr lang="en-US" smtClean="0"/>
              <a:t>2/13/2022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784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4FF9E8-840D-4295-9DFA-3164A6EAAC8C}" type="datetime1">
              <a:rPr lang="en-US" smtClean="0"/>
              <a:t>2/13/2022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97556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BFDFA2C-162A-4865-A1EE-49B2C0B89CA5}" type="datetime1">
              <a:rPr lang="en-US" smtClean="0"/>
              <a:t>2/13/2022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41461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780EE4-CC95-4BB5-A64B-24162E8A7720}" type="datetime1">
              <a:rPr lang="en-US" smtClean="0"/>
              <a:t>2/13/2022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50599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769CF37A-2C31-455A-9409-AD8BE64C6A69}" type="datetime1">
              <a:rPr lang="en-US" smtClean="0"/>
              <a:t>2/13/2022</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020986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9EAC26-579A-4C36-80BC-88777C38BF9A}" type="datetime1">
              <a:rPr lang="en-US" smtClean="0"/>
              <a:t>2/13/2022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89051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74D7EA3C-7B6F-4B8A-9F18-672EA56CACC2}" type="datetime1">
              <a:rPr lang="en-US" smtClean="0"/>
              <a:t>2/13/2022</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3008244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9.xml"/><Relationship Id="rId5" Type="http://schemas.openxmlformats.org/officeDocument/2006/relationships/image" Target="../media/image3.png"/><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3.png"/><Relationship Id="rId1" Type="http://schemas.openxmlformats.org/officeDocument/2006/relationships/slideLayout" Target="../slideLayouts/slideLayout9.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emf"/><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emf"/><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emf"/><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emf"/><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emf"/><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42D4960A-896E-4F6B-BF65-B4662AC9DE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panose="020B0502020104020203"/>
              <a:ea typeface="+mn-ea"/>
              <a:cs typeface="+mn-cs"/>
            </a:endParaRPr>
          </a:p>
        </p:txBody>
      </p:sp>
      <p:pic>
        <p:nvPicPr>
          <p:cNvPr id="6" name="Picture 5">
            <a:extLst>
              <a:ext uri="{FF2B5EF4-FFF2-40B4-BE49-F238E27FC236}">
                <a16:creationId xmlns:a16="http://schemas.microsoft.com/office/drawing/2014/main" id="{AD5EFA86-59D3-41A9-819E-C704FF32C5A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300"/>
                    </a14:imgEffect>
                  </a14:imgLayer>
                </a14:imgProps>
              </a:ext>
            </a:extLst>
          </a:blip>
          <a:srcRect/>
          <a:stretch/>
        </p:blipFill>
        <p:spPr>
          <a:xfrm>
            <a:off x="453302" y="457199"/>
            <a:ext cx="7588885" cy="4822467"/>
          </a:xfrm>
          <a:prstGeom prst="rect">
            <a:avLst/>
          </a:prstGeom>
        </p:spPr>
      </p:pic>
      <p:sp>
        <p:nvSpPr>
          <p:cNvPr id="40" name="Rectangle 39">
            <a:extLst>
              <a:ext uri="{FF2B5EF4-FFF2-40B4-BE49-F238E27FC236}">
                <a16:creationId xmlns:a16="http://schemas.microsoft.com/office/drawing/2014/main" id="{5684944A-8803-462C-84C5-4576C56A77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457199"/>
            <a:ext cx="3618827" cy="482246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8372723" y="850791"/>
            <a:ext cx="3202016" cy="4198288"/>
          </a:xfrm>
        </p:spPr>
        <p:txBody>
          <a:bodyPr anchor="ctr">
            <a:noAutofit/>
          </a:bodyPr>
          <a:lstStyle/>
          <a:p>
            <a:r>
              <a:rPr lang="en-US" sz="2600" dirty="0">
                <a:solidFill>
                  <a:srgbClr val="FFFFFF"/>
                </a:solidFill>
              </a:rPr>
              <a:t>Investigation on Mixing Performance and Droplet Generation of Dissimilar Liquids through T-junction and Offset T-junction Microchannels</a:t>
            </a:r>
          </a:p>
        </p:txBody>
      </p:sp>
      <p:sp>
        <p:nvSpPr>
          <p:cNvPr id="42" name="Rectangle 41">
            <a:extLst>
              <a:ext uri="{FF2B5EF4-FFF2-40B4-BE49-F238E27FC236}">
                <a16:creationId xmlns:a16="http://schemas.microsoft.com/office/drawing/2014/main" id="{E07F3B49-8C20-42F5-831D-59306D05F6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5367338"/>
            <a:ext cx="3618828" cy="989513"/>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8372723" y="5545331"/>
            <a:ext cx="3202016" cy="649222"/>
          </a:xfrm>
          <a:noFill/>
        </p:spPr>
        <p:txBody>
          <a:bodyPr anchor="ctr">
            <a:normAutofit lnSpcReduction="10000"/>
          </a:bodyPr>
          <a:lstStyle/>
          <a:p>
            <a:r>
              <a:rPr lang="en-US" sz="1800" dirty="0">
                <a:solidFill>
                  <a:srgbClr val="FFFFFF">
                    <a:alpha val="75000"/>
                  </a:srgbClr>
                </a:solidFill>
              </a:rPr>
              <a:t>SUPERVISOR: IR DR KHAIRUL FIKRI BIN TAMRIN</a:t>
            </a:r>
          </a:p>
        </p:txBody>
      </p:sp>
      <p:sp>
        <p:nvSpPr>
          <p:cNvPr id="4" name="Rectangle 3">
            <a:extLst>
              <a:ext uri="{FF2B5EF4-FFF2-40B4-BE49-F238E27FC236}">
                <a16:creationId xmlns:a16="http://schemas.microsoft.com/office/drawing/2014/main" id="{BA0FDA0C-CE82-40E2-8662-A2F0611B77EC}"/>
              </a:ext>
            </a:extLst>
          </p:cNvPr>
          <p:cNvSpPr/>
          <p:nvPr/>
        </p:nvSpPr>
        <p:spPr>
          <a:xfrm>
            <a:off x="453303" y="5367338"/>
            <a:ext cx="7588884" cy="989513"/>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b="1" dirty="0"/>
          </a:p>
        </p:txBody>
      </p:sp>
      <p:sp>
        <p:nvSpPr>
          <p:cNvPr id="8" name="Subtitle 2">
            <a:extLst>
              <a:ext uri="{FF2B5EF4-FFF2-40B4-BE49-F238E27FC236}">
                <a16:creationId xmlns:a16="http://schemas.microsoft.com/office/drawing/2014/main" id="{517EDAAB-6FC1-4880-B142-E8EE14AFEB9B}"/>
              </a:ext>
            </a:extLst>
          </p:cNvPr>
          <p:cNvSpPr txBox="1">
            <a:spLocks/>
          </p:cNvSpPr>
          <p:nvPr/>
        </p:nvSpPr>
        <p:spPr>
          <a:xfrm>
            <a:off x="775063" y="5537483"/>
            <a:ext cx="6992983" cy="649222"/>
          </a:xfrm>
          <a:prstGeom prst="rect">
            <a:avLst/>
          </a:prstGeom>
          <a:noFill/>
        </p:spPr>
        <p:txBody>
          <a:bodyPr vert="horz" lIns="91440" tIns="45720" rIns="91440" bIns="45720" rtlCol="0" anchor="ctr">
            <a:no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sz="1800" b="1" dirty="0">
                <a:solidFill>
                  <a:schemeClr val="bg1">
                    <a:alpha val="75000"/>
                  </a:schemeClr>
                </a:solidFill>
                <a:latin typeface="Arial" panose="020B0604020202020204" pitchFamily="34" charset="0"/>
                <a:cs typeface="Arial" panose="020B0604020202020204" pitchFamily="34" charset="0"/>
              </a:rPr>
              <a:t>NAME: HAWA ANAK RINGKAI		MATRIC NO.: 19020160</a:t>
            </a:r>
          </a:p>
        </p:txBody>
      </p:sp>
      <p:pic>
        <p:nvPicPr>
          <p:cNvPr id="10" name="Content Placeholder 15">
            <a:extLst>
              <a:ext uri="{FF2B5EF4-FFF2-40B4-BE49-F238E27FC236}">
                <a16:creationId xmlns:a16="http://schemas.microsoft.com/office/drawing/2014/main" id="{FEC1F267-9FD6-41D1-892E-A21A28F501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016" y="130791"/>
            <a:ext cx="1618716" cy="1440000"/>
          </a:xfrm>
          <a:prstGeom prst="rect">
            <a:avLst/>
          </a:prstGeom>
        </p:spPr>
      </p:pic>
    </p:spTree>
    <p:extLst>
      <p:ext uri="{BB962C8B-B14F-4D97-AF65-F5344CB8AC3E}">
        <p14:creationId xmlns:p14="http://schemas.microsoft.com/office/powerpoint/2010/main" val="2424003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B35A599D-F75E-4272-8646-C85A18233109}"/>
              </a:ext>
            </a:extLst>
          </p:cNvPr>
          <p:cNvGraphicFramePr>
            <a:graphicFrameLocks noGrp="1"/>
          </p:cNvGraphicFramePr>
          <p:nvPr>
            <p:ph idx="1"/>
            <p:extLst>
              <p:ext uri="{D42A27DB-BD31-4B8C-83A1-F6EECF244321}">
                <p14:modId xmlns:p14="http://schemas.microsoft.com/office/powerpoint/2010/main" val="2396725687"/>
              </p:ext>
            </p:extLst>
          </p:nvPr>
        </p:nvGraphicFramePr>
        <p:xfrm>
          <a:off x="581194" y="2115143"/>
          <a:ext cx="11029950" cy="3633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DCF5DB39-FF1D-4334-9F24-DCA2B1645B67}"/>
              </a:ext>
            </a:extLst>
          </p:cNvPr>
          <p:cNvSpPr>
            <a:spLocks noGrp="1"/>
          </p:cNvSpPr>
          <p:nvPr>
            <p:ph type="sldNum" sz="quarter" idx="12"/>
          </p:nvPr>
        </p:nvSpPr>
        <p:spPr/>
        <p:txBody>
          <a:bodyPr/>
          <a:lstStyle/>
          <a:p>
            <a:fld id="{3A98EE3D-8CD1-4C3F-BD1C-C98C9596463C}" type="slidenum">
              <a:rPr lang="en-US" smtClean="0"/>
              <a:t>2</a:t>
            </a:fld>
            <a:endParaRPr lang="en-US" dirty="0"/>
          </a:p>
        </p:txBody>
      </p:sp>
      <p:sp>
        <p:nvSpPr>
          <p:cNvPr id="7" name="Title 1">
            <a:extLst>
              <a:ext uri="{FF2B5EF4-FFF2-40B4-BE49-F238E27FC236}">
                <a16:creationId xmlns:a16="http://schemas.microsoft.com/office/drawing/2014/main" id="{78FB1A94-66A4-4678-9E7E-D444F34D7F0C}"/>
              </a:ext>
            </a:extLst>
          </p:cNvPr>
          <p:cNvSpPr>
            <a:spLocks noGrp="1"/>
          </p:cNvSpPr>
          <p:nvPr>
            <p:ph type="title"/>
          </p:nvPr>
        </p:nvSpPr>
        <p:spPr>
          <a:xfrm>
            <a:off x="581194" y="545402"/>
            <a:ext cx="11029616" cy="1188720"/>
          </a:xfrm>
        </p:spPr>
        <p:txBody>
          <a:bodyPr>
            <a:normAutofit/>
          </a:bodyPr>
          <a:lstStyle/>
          <a:p>
            <a:r>
              <a:rPr lang="en-US" sz="3600" b="1" cap="none" dirty="0">
                <a:latin typeface="Arial" panose="020B0604020202020204" pitchFamily="34" charset="0"/>
                <a:cs typeface="Arial" panose="020B0604020202020204" pitchFamily="34" charset="0"/>
              </a:rPr>
              <a:t>Presentation Overview</a:t>
            </a:r>
            <a:endParaRPr lang="en-MY" sz="3600" b="1" cap="none" dirty="0">
              <a:latin typeface="Arial" panose="020B0604020202020204" pitchFamily="34" charset="0"/>
              <a:cs typeface="Arial" panose="020B0604020202020204" pitchFamily="34" charset="0"/>
            </a:endParaRPr>
          </a:p>
        </p:txBody>
      </p:sp>
      <p:pic>
        <p:nvPicPr>
          <p:cNvPr id="8" name="Content Placeholder 15">
            <a:extLst>
              <a:ext uri="{FF2B5EF4-FFF2-40B4-BE49-F238E27FC236}">
                <a16:creationId xmlns:a16="http://schemas.microsoft.com/office/drawing/2014/main" id="{8E6E6208-D028-4BAC-9AF8-0957632A4ED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Tree>
    <p:extLst>
      <p:ext uri="{BB962C8B-B14F-4D97-AF65-F5344CB8AC3E}">
        <p14:creationId xmlns:p14="http://schemas.microsoft.com/office/powerpoint/2010/main" val="3966093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D0AD6-AF81-4426-8DCE-8550FED80E86}"/>
              </a:ext>
            </a:extLst>
          </p:cNvPr>
          <p:cNvSpPr>
            <a:spLocks noGrp="1"/>
          </p:cNvSpPr>
          <p:nvPr>
            <p:ph type="title"/>
          </p:nvPr>
        </p:nvSpPr>
        <p:spPr>
          <a:xfrm>
            <a:off x="581194" y="545402"/>
            <a:ext cx="11029616" cy="1188720"/>
          </a:xfrm>
        </p:spPr>
        <p:txBody>
          <a:bodyPr>
            <a:normAutofit/>
          </a:bodyPr>
          <a:lstStyle/>
          <a:p>
            <a:r>
              <a:rPr lang="en-US" sz="3600" b="1" cap="none" dirty="0">
                <a:latin typeface="Arial" panose="020B0604020202020204" pitchFamily="34" charset="0"/>
                <a:cs typeface="Arial" panose="020B0604020202020204" pitchFamily="34" charset="0"/>
              </a:rPr>
              <a:t>Research Background</a:t>
            </a:r>
            <a:endParaRPr lang="en-MY" sz="3600" b="1" cap="none"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070BC839-D089-40B2-8CBB-3CDF487515D3}"/>
              </a:ext>
            </a:extLst>
          </p:cNvPr>
          <p:cNvGraphicFramePr>
            <a:graphicFrameLocks noGrp="1"/>
          </p:cNvGraphicFramePr>
          <p:nvPr>
            <p:ph idx="1"/>
            <p:extLst>
              <p:ext uri="{D42A27DB-BD31-4B8C-83A1-F6EECF244321}">
                <p14:modId xmlns:p14="http://schemas.microsoft.com/office/powerpoint/2010/main" val="4017286888"/>
              </p:ext>
            </p:extLst>
          </p:nvPr>
        </p:nvGraphicFramePr>
        <p:xfrm>
          <a:off x="580860" y="2262124"/>
          <a:ext cx="11029950" cy="3633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9680CEDC-8370-4B46-84C4-D01B0B1037D5}"/>
              </a:ext>
            </a:extLst>
          </p:cNvPr>
          <p:cNvSpPr>
            <a:spLocks noGrp="1"/>
          </p:cNvSpPr>
          <p:nvPr>
            <p:ph type="sldNum" sz="quarter" idx="12"/>
          </p:nvPr>
        </p:nvSpPr>
        <p:spPr/>
        <p:txBody>
          <a:bodyPr/>
          <a:lstStyle/>
          <a:p>
            <a:fld id="{3A98EE3D-8CD1-4C3F-BD1C-C98C9596463C}" type="slidenum">
              <a:rPr lang="en-US" smtClean="0"/>
              <a:t>3</a:t>
            </a:fld>
            <a:endParaRPr lang="en-US" dirty="0"/>
          </a:p>
        </p:txBody>
      </p:sp>
      <p:sp>
        <p:nvSpPr>
          <p:cNvPr id="7" name="TextBox 6">
            <a:extLst>
              <a:ext uri="{FF2B5EF4-FFF2-40B4-BE49-F238E27FC236}">
                <a16:creationId xmlns:a16="http://schemas.microsoft.com/office/drawing/2014/main" id="{6EE8B623-C1D8-470C-A86D-E68E92BBDC33}"/>
              </a:ext>
            </a:extLst>
          </p:cNvPr>
          <p:cNvSpPr txBox="1"/>
          <p:nvPr/>
        </p:nvSpPr>
        <p:spPr>
          <a:xfrm>
            <a:off x="3904932" y="6127932"/>
            <a:ext cx="4381806" cy="369332"/>
          </a:xfrm>
          <a:prstGeom prst="rect">
            <a:avLst/>
          </a:prstGeom>
          <a:noFill/>
        </p:spPr>
        <p:txBody>
          <a:bodyPr wrap="square" rtlCol="0">
            <a:spAutoFit/>
          </a:bodyPr>
          <a:lstStyle/>
          <a:p>
            <a:r>
              <a:rPr lang="en-US" b="1" i="1" dirty="0">
                <a:solidFill>
                  <a:srgbClr val="000000"/>
                </a:solidFill>
                <a:latin typeface="Arial" panose="020B0604020202020204" pitchFamily="34" charset="0"/>
                <a:cs typeface="Arial" panose="020B0604020202020204" pitchFamily="34" charset="0"/>
              </a:rPr>
              <a:t>Figure 1</a:t>
            </a:r>
            <a:r>
              <a:rPr lang="en-US" i="1" dirty="0">
                <a:solidFill>
                  <a:srgbClr val="000000"/>
                </a:solidFill>
                <a:latin typeface="Arial" panose="020B0604020202020204" pitchFamily="34" charset="0"/>
                <a:cs typeface="Arial" panose="020B0604020202020204" pitchFamily="34" charset="0"/>
              </a:rPr>
              <a:t>: Microfluidic device applications</a:t>
            </a:r>
            <a:endParaRPr lang="en-MY" i="1" dirty="0">
              <a:solidFill>
                <a:srgbClr val="000000"/>
              </a:solidFill>
              <a:latin typeface="Arial" panose="020B0604020202020204" pitchFamily="34" charset="0"/>
              <a:cs typeface="Arial" panose="020B0604020202020204" pitchFamily="34" charset="0"/>
            </a:endParaRPr>
          </a:p>
        </p:txBody>
      </p:sp>
      <p:pic>
        <p:nvPicPr>
          <p:cNvPr id="8" name="Content Placeholder 15">
            <a:extLst>
              <a:ext uri="{FF2B5EF4-FFF2-40B4-BE49-F238E27FC236}">
                <a16:creationId xmlns:a16="http://schemas.microsoft.com/office/drawing/2014/main" id="{1A7C66E9-8CA2-4C7F-8356-F90FF07967C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Tree>
    <p:extLst>
      <p:ext uri="{BB962C8B-B14F-4D97-AF65-F5344CB8AC3E}">
        <p14:creationId xmlns:p14="http://schemas.microsoft.com/office/powerpoint/2010/main" val="1802206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680CEDC-8370-4B46-84C4-D01B0B1037D5}"/>
              </a:ext>
            </a:extLst>
          </p:cNvPr>
          <p:cNvSpPr>
            <a:spLocks noGrp="1"/>
          </p:cNvSpPr>
          <p:nvPr>
            <p:ph type="sldNum" sz="quarter" idx="12"/>
          </p:nvPr>
        </p:nvSpPr>
        <p:spPr/>
        <p:txBody>
          <a:bodyPr/>
          <a:lstStyle/>
          <a:p>
            <a:fld id="{3A98EE3D-8CD1-4C3F-BD1C-C98C9596463C}" type="slidenum">
              <a:rPr lang="en-US" smtClean="0"/>
              <a:t>4</a:t>
            </a:fld>
            <a:endParaRPr lang="en-US" dirty="0"/>
          </a:p>
        </p:txBody>
      </p:sp>
      <p:pic>
        <p:nvPicPr>
          <p:cNvPr id="10" name="Picture 9">
            <a:extLst>
              <a:ext uri="{FF2B5EF4-FFF2-40B4-BE49-F238E27FC236}">
                <a16:creationId xmlns:a16="http://schemas.microsoft.com/office/drawing/2014/main" id="{EBA70975-6250-4204-A86C-0562EC69AC89}"/>
              </a:ext>
            </a:extLst>
          </p:cNvPr>
          <p:cNvPicPr>
            <a:picLocks noChangeAspect="1"/>
          </p:cNvPicPr>
          <p:nvPr/>
        </p:nvPicPr>
        <p:blipFill>
          <a:blip r:embed="rId2"/>
          <a:stretch>
            <a:fillRect/>
          </a:stretch>
        </p:blipFill>
        <p:spPr>
          <a:xfrm>
            <a:off x="3686175" y="1722941"/>
            <a:ext cx="4819650" cy="3638550"/>
          </a:xfrm>
          <a:prstGeom prst="rect">
            <a:avLst/>
          </a:prstGeom>
        </p:spPr>
      </p:pic>
      <p:sp>
        <p:nvSpPr>
          <p:cNvPr id="11" name="TextBox 10">
            <a:extLst>
              <a:ext uri="{FF2B5EF4-FFF2-40B4-BE49-F238E27FC236}">
                <a16:creationId xmlns:a16="http://schemas.microsoft.com/office/drawing/2014/main" id="{58876226-6134-496E-8B48-8564A205C17C}"/>
              </a:ext>
            </a:extLst>
          </p:cNvPr>
          <p:cNvSpPr txBox="1"/>
          <p:nvPr/>
        </p:nvSpPr>
        <p:spPr>
          <a:xfrm>
            <a:off x="2069374" y="5634445"/>
            <a:ext cx="8053251" cy="369332"/>
          </a:xfrm>
          <a:prstGeom prst="rect">
            <a:avLst/>
          </a:prstGeom>
          <a:noFill/>
        </p:spPr>
        <p:txBody>
          <a:bodyPr wrap="square" rtlCol="0">
            <a:spAutoFit/>
          </a:bodyPr>
          <a:lstStyle/>
          <a:p>
            <a:r>
              <a:rPr lang="en-US" b="1" i="1" dirty="0">
                <a:latin typeface="Arial" panose="020B0604020202020204" pitchFamily="34" charset="0"/>
                <a:cs typeface="Arial" panose="020B0604020202020204" pitchFamily="34" charset="0"/>
              </a:rPr>
              <a:t>Figure 2</a:t>
            </a:r>
            <a:r>
              <a:rPr lang="en-US" i="1" dirty="0">
                <a:latin typeface="Arial" panose="020B0604020202020204" pitchFamily="34" charset="0"/>
                <a:cs typeface="Arial" panose="020B0604020202020204" pitchFamily="34" charset="0"/>
              </a:rPr>
              <a:t>: Microfluidic device for water-water micromixing (Ansari et al., 2018) </a:t>
            </a:r>
            <a:endParaRPr lang="en-MY" i="1" dirty="0">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E521D442-9723-4020-AB6E-B05B8C0021B9}"/>
              </a:ext>
            </a:extLst>
          </p:cNvPr>
          <p:cNvSpPr>
            <a:spLocks noGrp="1"/>
          </p:cNvSpPr>
          <p:nvPr>
            <p:ph type="title"/>
          </p:nvPr>
        </p:nvSpPr>
        <p:spPr>
          <a:xfrm>
            <a:off x="581194" y="545403"/>
            <a:ext cx="11029616" cy="1056974"/>
          </a:xfrm>
        </p:spPr>
        <p:txBody>
          <a:bodyPr>
            <a:normAutofit/>
          </a:bodyPr>
          <a:lstStyle/>
          <a:p>
            <a:r>
              <a:rPr lang="en-US" sz="3600" b="1" cap="none" dirty="0">
                <a:latin typeface="Arial" panose="020B0604020202020204" pitchFamily="34" charset="0"/>
                <a:cs typeface="Arial" panose="020B0604020202020204" pitchFamily="34" charset="0"/>
              </a:rPr>
              <a:t>Research Background - Micromixing</a:t>
            </a:r>
            <a:endParaRPr lang="en-MY" sz="3600" b="1" cap="none" dirty="0">
              <a:latin typeface="Arial" panose="020B0604020202020204" pitchFamily="34" charset="0"/>
              <a:cs typeface="Arial" panose="020B0604020202020204" pitchFamily="34" charset="0"/>
            </a:endParaRPr>
          </a:p>
        </p:txBody>
      </p:sp>
      <p:pic>
        <p:nvPicPr>
          <p:cNvPr id="15" name="Content Placeholder 15">
            <a:extLst>
              <a:ext uri="{FF2B5EF4-FFF2-40B4-BE49-F238E27FC236}">
                <a16:creationId xmlns:a16="http://schemas.microsoft.com/office/drawing/2014/main" id="{70E8C533-C19D-4836-A619-C9EC29550D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Tree>
    <p:extLst>
      <p:ext uri="{BB962C8B-B14F-4D97-AF65-F5344CB8AC3E}">
        <p14:creationId xmlns:p14="http://schemas.microsoft.com/office/powerpoint/2010/main" val="4034863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680CEDC-8370-4B46-84C4-D01B0B1037D5}"/>
              </a:ext>
            </a:extLst>
          </p:cNvPr>
          <p:cNvSpPr>
            <a:spLocks noGrp="1"/>
          </p:cNvSpPr>
          <p:nvPr>
            <p:ph type="sldNum" sz="quarter" idx="12"/>
          </p:nvPr>
        </p:nvSpPr>
        <p:spPr/>
        <p:txBody>
          <a:bodyPr/>
          <a:lstStyle/>
          <a:p>
            <a:fld id="{3A98EE3D-8CD1-4C3F-BD1C-C98C9596463C}" type="slidenum">
              <a:rPr lang="en-US" smtClean="0"/>
              <a:t>5</a:t>
            </a:fld>
            <a:endParaRPr lang="en-US" dirty="0"/>
          </a:p>
        </p:txBody>
      </p:sp>
      <p:sp>
        <p:nvSpPr>
          <p:cNvPr id="8" name="TextBox 7">
            <a:extLst>
              <a:ext uri="{FF2B5EF4-FFF2-40B4-BE49-F238E27FC236}">
                <a16:creationId xmlns:a16="http://schemas.microsoft.com/office/drawing/2014/main" id="{675D7562-128B-4B25-A408-AA1AB9D54524}"/>
              </a:ext>
            </a:extLst>
          </p:cNvPr>
          <p:cNvSpPr txBox="1"/>
          <p:nvPr/>
        </p:nvSpPr>
        <p:spPr>
          <a:xfrm>
            <a:off x="1059180" y="1932581"/>
            <a:ext cx="10070592" cy="3347840"/>
          </a:xfrm>
          <a:prstGeom prst="rect">
            <a:avLst/>
          </a:prstGeom>
          <a:noFill/>
        </p:spPr>
        <p:txBody>
          <a:bodyPr wrap="square">
            <a:spAutoFit/>
          </a:bodyPr>
          <a:lstStyle/>
          <a:p>
            <a:pPr marL="742950" lvl="1" indent="-285750" algn="just">
              <a:lnSpc>
                <a:spcPct val="150000"/>
              </a:lnSpc>
              <a:buFont typeface="Arial" panose="020B0604020202020204" pitchFamily="34" charset="0"/>
              <a:buChar char="•"/>
            </a:pPr>
            <a:r>
              <a:rPr lang="en-US" sz="2400" dirty="0">
                <a:solidFill>
                  <a:srgbClr val="3C4743"/>
                </a:solidFill>
                <a:latin typeface="Arial" panose="020B0604020202020204" pitchFamily="34" charset="0"/>
                <a:cs typeface="Arial" panose="020B0604020202020204" pitchFamily="34" charset="0"/>
              </a:rPr>
              <a:t>To improve the efficiency of mixing by reducing the characteristics size of microscale devices within shorter mixing channels.</a:t>
            </a:r>
          </a:p>
          <a:p>
            <a:pPr marL="742950" lvl="1" indent="-285750" algn="just">
              <a:lnSpc>
                <a:spcPct val="150000"/>
              </a:lnSpc>
              <a:buFont typeface="Arial" panose="020B0604020202020204" pitchFamily="34" charset="0"/>
              <a:buChar char="•"/>
            </a:pPr>
            <a:r>
              <a:rPr lang="en-US" sz="2400" dirty="0">
                <a:solidFill>
                  <a:srgbClr val="3C4743"/>
                </a:solidFill>
                <a:latin typeface="Arial" panose="020B0604020202020204" pitchFamily="34" charset="0"/>
                <a:cs typeface="Arial" panose="020B0604020202020204" pitchFamily="34" charset="0"/>
              </a:rPr>
              <a:t>To reduce the cost of laboratory equipment as it diminishes the consumption of specimens.</a:t>
            </a:r>
          </a:p>
          <a:p>
            <a:pPr marL="742950" lvl="1" indent="-285750" algn="just">
              <a:lnSpc>
                <a:spcPct val="150000"/>
              </a:lnSpc>
              <a:buFont typeface="Arial" panose="020B0604020202020204" pitchFamily="34" charset="0"/>
              <a:buChar char="•"/>
            </a:pPr>
            <a:r>
              <a:rPr lang="en-US" sz="2400" dirty="0">
                <a:solidFill>
                  <a:srgbClr val="3C4743"/>
                </a:solidFill>
                <a:latin typeface="Arial" panose="020B0604020202020204" pitchFamily="34" charset="0"/>
                <a:cs typeface="Arial" panose="020B0604020202020204" pitchFamily="34" charset="0"/>
              </a:rPr>
              <a:t>To achieve quick and complete mixing of different samples especially in the microfluidic devices.</a:t>
            </a:r>
            <a:endParaRPr lang="en-MY" sz="2400" dirty="0">
              <a:solidFill>
                <a:srgbClr val="3C4743"/>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F5BB94CC-5332-4637-97C4-FC9F4AB79172}"/>
              </a:ext>
            </a:extLst>
          </p:cNvPr>
          <p:cNvSpPr>
            <a:spLocks noGrp="1"/>
          </p:cNvSpPr>
          <p:nvPr>
            <p:ph type="title"/>
          </p:nvPr>
        </p:nvSpPr>
        <p:spPr>
          <a:xfrm>
            <a:off x="581194" y="545403"/>
            <a:ext cx="11029616" cy="1056974"/>
          </a:xfrm>
        </p:spPr>
        <p:txBody>
          <a:bodyPr>
            <a:normAutofit/>
          </a:bodyPr>
          <a:lstStyle/>
          <a:p>
            <a:r>
              <a:rPr lang="en-US" sz="3600" b="1" cap="none" dirty="0">
                <a:latin typeface="Arial" panose="020B0604020202020204" pitchFamily="34" charset="0"/>
                <a:cs typeface="Arial" panose="020B0604020202020204" pitchFamily="34" charset="0"/>
              </a:rPr>
              <a:t>Research Background - Micromixing</a:t>
            </a:r>
            <a:endParaRPr lang="en-MY" sz="3600" b="1" cap="none" dirty="0">
              <a:latin typeface="Arial" panose="020B0604020202020204" pitchFamily="34" charset="0"/>
              <a:cs typeface="Arial" panose="020B0604020202020204" pitchFamily="34" charset="0"/>
            </a:endParaRPr>
          </a:p>
        </p:txBody>
      </p:sp>
      <p:pic>
        <p:nvPicPr>
          <p:cNvPr id="11" name="Content Placeholder 15">
            <a:extLst>
              <a:ext uri="{FF2B5EF4-FFF2-40B4-BE49-F238E27FC236}">
                <a16:creationId xmlns:a16="http://schemas.microsoft.com/office/drawing/2014/main" id="{123AF207-7533-4677-92F7-A649622153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Tree>
    <p:extLst>
      <p:ext uri="{BB962C8B-B14F-4D97-AF65-F5344CB8AC3E}">
        <p14:creationId xmlns:p14="http://schemas.microsoft.com/office/powerpoint/2010/main" val="3206315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81397E1A-DB40-42E0-ABED-D38806E46731}"/>
              </a:ext>
            </a:extLst>
          </p:cNvPr>
          <p:cNvGraphicFramePr>
            <a:graphicFrameLocks noGrp="1"/>
          </p:cNvGraphicFramePr>
          <p:nvPr>
            <p:extLst>
              <p:ext uri="{D42A27DB-BD31-4B8C-83A1-F6EECF244321}">
                <p14:modId xmlns:p14="http://schemas.microsoft.com/office/powerpoint/2010/main" val="2920979839"/>
              </p:ext>
            </p:extLst>
          </p:nvPr>
        </p:nvGraphicFramePr>
        <p:xfrm>
          <a:off x="635724" y="1358836"/>
          <a:ext cx="10920549" cy="5247640"/>
        </p:xfrm>
        <a:graphic>
          <a:graphicData uri="http://schemas.openxmlformats.org/drawingml/2006/table">
            <a:tbl>
              <a:tblPr firstRow="1" bandRow="1">
                <a:tableStyleId>{21E4AEA4-8DFA-4A89-87EB-49C32662AFE0}</a:tableStyleId>
              </a:tblPr>
              <a:tblGrid>
                <a:gridCol w="2534196">
                  <a:extLst>
                    <a:ext uri="{9D8B030D-6E8A-4147-A177-3AD203B41FA5}">
                      <a16:colId xmlns:a16="http://schemas.microsoft.com/office/drawing/2014/main" val="3707175943"/>
                    </a:ext>
                  </a:extLst>
                </a:gridCol>
                <a:gridCol w="4841966">
                  <a:extLst>
                    <a:ext uri="{9D8B030D-6E8A-4147-A177-3AD203B41FA5}">
                      <a16:colId xmlns:a16="http://schemas.microsoft.com/office/drawing/2014/main" val="2546668840"/>
                    </a:ext>
                  </a:extLst>
                </a:gridCol>
                <a:gridCol w="3544387">
                  <a:extLst>
                    <a:ext uri="{9D8B030D-6E8A-4147-A177-3AD203B41FA5}">
                      <a16:colId xmlns:a16="http://schemas.microsoft.com/office/drawing/2014/main" val="3712979390"/>
                    </a:ext>
                  </a:extLst>
                </a:gridCol>
              </a:tblGrid>
              <a:tr h="370840">
                <a:tc>
                  <a:txBody>
                    <a:bodyPr/>
                    <a:lstStyle/>
                    <a:p>
                      <a:pPr algn="ctr"/>
                      <a:endParaRPr lang="en-MY" sz="1600" dirty="0">
                        <a:latin typeface="Arial" panose="020B0604020202020204" pitchFamily="34" charset="0"/>
                        <a:cs typeface="Arial" panose="020B0604020202020204" pitchFamily="34" charset="0"/>
                      </a:endParaRPr>
                    </a:p>
                  </a:txBody>
                  <a:tcPr anchor="ctr"/>
                </a:tc>
                <a:tc>
                  <a:txBody>
                    <a:bodyPr/>
                    <a:lstStyle/>
                    <a:p>
                      <a:pPr algn="ctr"/>
                      <a:r>
                        <a:rPr lang="en-US" sz="1600" dirty="0"/>
                        <a:t>Title</a:t>
                      </a:r>
                      <a:endParaRPr lang="en-MY" sz="1600" dirty="0">
                        <a:latin typeface="Arial" panose="020B0604020202020204" pitchFamily="34" charset="0"/>
                        <a:cs typeface="Arial" panose="020B0604020202020204" pitchFamily="34" charset="0"/>
                      </a:endParaRPr>
                    </a:p>
                  </a:txBody>
                  <a:tcPr anchor="ctr"/>
                </a:tc>
                <a:tc>
                  <a:txBody>
                    <a:bodyPr/>
                    <a:lstStyle/>
                    <a:p>
                      <a:pPr algn="ctr"/>
                      <a:r>
                        <a:rPr lang="en-US" sz="1600" dirty="0"/>
                        <a:t>Methodology</a:t>
                      </a:r>
                      <a:endParaRPr lang="en-MY"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601479181"/>
                  </a:ext>
                </a:extLst>
              </a:tr>
              <a:tr h="370840">
                <a:tc>
                  <a:txBody>
                    <a:bodyPr/>
                    <a:lstStyle/>
                    <a:p>
                      <a:pPr algn="ctr"/>
                      <a:r>
                        <a:rPr lang="en-MY" sz="1600" b="0" u="none" baseline="0" dirty="0"/>
                        <a:t>Wang et al. (2012)</a:t>
                      </a:r>
                      <a:endParaRPr lang="en-MY" sz="1600" b="0" i="0" u="none" baseline="0" dirty="0">
                        <a:latin typeface="Arial" panose="020B0604020202020204" pitchFamily="34" charset="0"/>
                        <a:cs typeface="Arial" panose="020B0604020202020204" pitchFamily="34" charset="0"/>
                      </a:endParaRPr>
                    </a:p>
                  </a:txBody>
                  <a:tcPr anchor="ctr"/>
                </a:tc>
                <a:tc>
                  <a:txBody>
                    <a:bodyPr/>
                    <a:lstStyle/>
                    <a:p>
                      <a:pPr algn="just"/>
                      <a:r>
                        <a:rPr lang="en-MY" sz="1600" dirty="0"/>
                        <a:t>Visualization of micro-scale mixing in miscible liquids using </a:t>
                      </a:r>
                      <a:r>
                        <a:rPr lang="el-GR" sz="1600" dirty="0"/>
                        <a:t>μ-</a:t>
                      </a:r>
                      <a:r>
                        <a:rPr lang="en-MY" sz="1600" dirty="0"/>
                        <a:t>LIF technique and drug nano-particle preparation in T-shaped micro-channels</a:t>
                      </a:r>
                      <a:endParaRPr lang="en-MY" sz="1600" dirty="0">
                        <a:latin typeface="Arial" panose="020B0604020202020204" pitchFamily="34" charset="0"/>
                        <a:cs typeface="Arial" panose="020B0604020202020204" pitchFamily="34" charset="0"/>
                      </a:endParaRPr>
                    </a:p>
                  </a:txBody>
                  <a:tcPr anchor="ctr"/>
                </a:tc>
                <a:tc>
                  <a:txBody>
                    <a:bodyPr/>
                    <a:lstStyle/>
                    <a:p>
                      <a:pPr algn="ctr"/>
                      <a:r>
                        <a:rPr lang="en-MY" sz="1600" dirty="0"/>
                        <a:t>Similar liquids: Water-water</a:t>
                      </a:r>
                    </a:p>
                    <a:p>
                      <a:pPr algn="ctr"/>
                      <a:r>
                        <a:rPr lang="en-MY" sz="1600" dirty="0"/>
                        <a:t>Dissimilar liquids: water-ethanol</a:t>
                      </a:r>
                      <a:endParaRPr lang="en-MY"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424845656"/>
                  </a:ext>
                </a:extLst>
              </a:tr>
              <a:tr h="370840">
                <a:tc>
                  <a:txBody>
                    <a:bodyPr/>
                    <a:lstStyle/>
                    <a:p>
                      <a:pPr algn="ctr"/>
                      <a:r>
                        <a:rPr lang="en-MY" sz="1600" b="0" u="none" baseline="0" dirty="0" err="1"/>
                        <a:t>Orsi</a:t>
                      </a:r>
                      <a:r>
                        <a:rPr lang="en-MY" sz="1600" b="0" u="none" baseline="0" dirty="0"/>
                        <a:t> et al. (2013)</a:t>
                      </a:r>
                      <a:endParaRPr lang="en-MY" sz="1600" b="0" i="0" u="none" baseline="0" dirty="0">
                        <a:latin typeface="Arial" panose="020B0604020202020204" pitchFamily="34" charset="0"/>
                        <a:cs typeface="Arial" panose="020B0604020202020204" pitchFamily="34" charset="0"/>
                      </a:endParaRPr>
                    </a:p>
                  </a:txBody>
                  <a:tcPr anchor="ctr"/>
                </a:tc>
                <a:tc>
                  <a:txBody>
                    <a:bodyPr/>
                    <a:lstStyle/>
                    <a:p>
                      <a:pPr algn="just"/>
                      <a:r>
                        <a:rPr lang="en-US" sz="1600" dirty="0"/>
                        <a:t>Water–ethanol mixing in T-shaped microdevices</a:t>
                      </a:r>
                      <a:endParaRPr lang="en-MY" sz="1600" dirty="0">
                        <a:latin typeface="Arial" panose="020B0604020202020204" pitchFamily="34" charset="0"/>
                        <a:cs typeface="Arial" panose="020B0604020202020204" pitchFamily="34" charset="0"/>
                      </a:endParaRPr>
                    </a:p>
                  </a:txBody>
                  <a:tcPr anchor="ctr"/>
                </a:tc>
                <a:tc>
                  <a:txBody>
                    <a:bodyPr/>
                    <a:lstStyle/>
                    <a:p>
                      <a:pPr algn="ctr"/>
                      <a:r>
                        <a:rPr lang="en-US" sz="1600" dirty="0"/>
                        <a:t>Numerical method</a:t>
                      </a:r>
                    </a:p>
                    <a:p>
                      <a:pPr algn="ctr"/>
                      <a:r>
                        <a:rPr lang="en-US" sz="1600" dirty="0"/>
                        <a:t>Dissimilar liquids: Water-ethanol</a:t>
                      </a:r>
                      <a:endParaRPr lang="en-MY"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907428490"/>
                  </a:ext>
                </a:extLst>
              </a:tr>
              <a:tr h="914400">
                <a:tc>
                  <a:txBody>
                    <a:bodyPr/>
                    <a:lstStyle/>
                    <a:p>
                      <a:pPr algn="ctr"/>
                      <a:r>
                        <a:rPr lang="en-MY" sz="1600" dirty="0" err="1"/>
                        <a:t>Solehati</a:t>
                      </a:r>
                      <a:r>
                        <a:rPr lang="en-MY" sz="1600" dirty="0"/>
                        <a:t> et al. (2014)</a:t>
                      </a:r>
                      <a:endParaRPr lang="en-MY" sz="1600" dirty="0">
                        <a:latin typeface="Arial" panose="020B0604020202020204" pitchFamily="34" charset="0"/>
                        <a:cs typeface="Arial" panose="020B0604020202020204" pitchFamily="34" charset="0"/>
                      </a:endParaRPr>
                    </a:p>
                  </a:txBody>
                  <a:tcPr anchor="ctr"/>
                </a:tc>
                <a:tc>
                  <a:txBody>
                    <a:bodyPr/>
                    <a:lstStyle/>
                    <a:p>
                      <a:pPr algn="just"/>
                      <a:r>
                        <a:rPr lang="en-US" sz="1600" dirty="0"/>
                        <a:t>Numerical investigation of mixing performance in microchannel T-junction with wavy structure</a:t>
                      </a:r>
                      <a:endParaRPr lang="en-MY" sz="1600" dirty="0">
                        <a:latin typeface="Arial" panose="020B0604020202020204" pitchFamily="34" charset="0"/>
                        <a:cs typeface="Arial" panose="020B0604020202020204" pitchFamily="34"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t>Numerical method</a:t>
                      </a:r>
                      <a:endParaRPr lang="en-MY" sz="1600" dirty="0"/>
                    </a:p>
                    <a:p>
                      <a:pPr algn="ctr"/>
                      <a:endParaRPr lang="en-MY" sz="1600" dirty="0"/>
                    </a:p>
                  </a:txBody>
                  <a:tcPr anchor="ctr"/>
                </a:tc>
                <a:extLst>
                  <a:ext uri="{0D108BD9-81ED-4DB2-BD59-A6C34878D82A}">
                    <a16:rowId xmlns:a16="http://schemas.microsoft.com/office/drawing/2014/main" val="2368599726"/>
                  </a:ext>
                </a:extLst>
              </a:tr>
              <a:tr h="914400">
                <a:tc>
                  <a:txBody>
                    <a:bodyPr/>
                    <a:lstStyle/>
                    <a:p>
                      <a:pPr algn="ctr"/>
                      <a:r>
                        <a:rPr lang="en-MY" sz="1600" dirty="0"/>
                        <a:t>Ansari et al. (2018)</a:t>
                      </a:r>
                      <a:endParaRPr lang="en-MY" sz="1600" dirty="0">
                        <a:latin typeface="Arial" panose="020B0604020202020204" pitchFamily="34" charset="0"/>
                        <a:cs typeface="Arial" panose="020B0604020202020204" pitchFamily="34" charset="0"/>
                      </a:endParaRPr>
                    </a:p>
                  </a:txBody>
                  <a:tcPr anchor="ctr"/>
                </a:tc>
                <a:tc>
                  <a:txBody>
                    <a:bodyPr/>
                    <a:lstStyle/>
                    <a:p>
                      <a:pPr algn="just"/>
                      <a:r>
                        <a:rPr lang="en-US" sz="1600" dirty="0"/>
                        <a:t>Numerical and experimental study on</a:t>
                      </a:r>
                    </a:p>
                    <a:p>
                      <a:pPr algn="just"/>
                      <a:r>
                        <a:rPr lang="en-US" sz="1600" dirty="0"/>
                        <a:t>mixing performances of simple and vortex micro T-mixers</a:t>
                      </a:r>
                      <a:endParaRPr lang="en-MY" sz="1600" dirty="0">
                        <a:latin typeface="Arial" panose="020B0604020202020204" pitchFamily="34" charset="0"/>
                        <a:cs typeface="Arial" panose="020B0604020202020204" pitchFamily="34" charset="0"/>
                      </a:endParaRPr>
                    </a:p>
                  </a:txBody>
                  <a:tcPr anchor="ctr"/>
                </a:tc>
                <a:tc>
                  <a:txBody>
                    <a:bodyPr/>
                    <a:lstStyle/>
                    <a:p>
                      <a:pPr algn="ctr"/>
                      <a:r>
                        <a:rPr lang="en-US" sz="1600" dirty="0"/>
                        <a:t>Similar liquids: Water-water</a:t>
                      </a:r>
                      <a:endParaRPr lang="en-US"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445022353"/>
                  </a:ext>
                </a:extLst>
              </a:tr>
              <a:tr h="370840">
                <a:tc>
                  <a:txBody>
                    <a:bodyPr/>
                    <a:lstStyle/>
                    <a:p>
                      <a:pPr algn="ctr"/>
                      <a:r>
                        <a:rPr lang="en-MY" sz="1600" dirty="0" err="1"/>
                        <a:t>Dundi</a:t>
                      </a:r>
                      <a:r>
                        <a:rPr lang="en-MY" sz="1600" dirty="0"/>
                        <a:t> et al. (2019)</a:t>
                      </a:r>
                      <a:endParaRPr lang="en-MY" sz="1600" dirty="0">
                        <a:latin typeface="Arial" panose="020B0604020202020204" pitchFamily="34" charset="0"/>
                        <a:cs typeface="Arial" panose="020B0604020202020204" pitchFamily="34" charset="0"/>
                      </a:endParaRPr>
                    </a:p>
                  </a:txBody>
                  <a:tcPr anchor="ctr"/>
                </a:tc>
                <a:tc>
                  <a:txBody>
                    <a:bodyPr/>
                    <a:lstStyle/>
                    <a:p>
                      <a:pPr algn="just"/>
                      <a:r>
                        <a:rPr lang="en-US" sz="1600" dirty="0"/>
                        <a:t>Characterization of enhanced liquid mixing in T‐T mixer at various Reynolds numbers</a:t>
                      </a:r>
                      <a:endParaRPr lang="en-MY" sz="1600" dirty="0">
                        <a:latin typeface="Arial" panose="020B0604020202020204" pitchFamily="34" charset="0"/>
                        <a:cs typeface="Arial" panose="020B0604020202020204" pitchFamily="34"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t>Numerical method</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t>Similar liquids: Water-water</a:t>
                      </a:r>
                      <a:endParaRPr lang="en-MY" sz="1600" dirty="0"/>
                    </a:p>
                    <a:p>
                      <a:pPr algn="ctr"/>
                      <a:endParaRPr lang="en-MY" sz="1600" dirty="0"/>
                    </a:p>
                  </a:txBody>
                  <a:tcPr anchor="ctr"/>
                </a:tc>
                <a:extLst>
                  <a:ext uri="{0D108BD9-81ED-4DB2-BD59-A6C34878D82A}">
                    <a16:rowId xmlns:a16="http://schemas.microsoft.com/office/drawing/2014/main" val="3496854092"/>
                  </a:ext>
                </a:extLst>
              </a:tr>
              <a:tr h="370840">
                <a:tc>
                  <a:txBody>
                    <a:bodyPr/>
                    <a:lstStyle/>
                    <a:p>
                      <a:pPr algn="ctr"/>
                      <a:r>
                        <a:rPr lang="en-MY" sz="1600" b="0" u="none" baseline="0" dirty="0"/>
                        <a:t>Zhang et al. (2019)</a:t>
                      </a:r>
                      <a:endParaRPr lang="en-MY" sz="1600" b="0" i="0" u="none" baseline="0" dirty="0">
                        <a:latin typeface="Arial" panose="020B0604020202020204" pitchFamily="34" charset="0"/>
                        <a:cs typeface="Arial" panose="020B0604020202020204" pitchFamily="34" charset="0"/>
                      </a:endParaRPr>
                    </a:p>
                  </a:txBody>
                  <a:tcPr anchor="ctr"/>
                </a:tc>
                <a:tc>
                  <a:txBody>
                    <a:bodyPr/>
                    <a:lstStyle/>
                    <a:p>
                      <a:pPr algn="just"/>
                      <a:r>
                        <a:rPr lang="en-US" sz="1600" dirty="0"/>
                        <a:t>Investigation of three-dimensional flow regime and mixing characteristic in T-jet reactor</a:t>
                      </a:r>
                      <a:endParaRPr lang="en-MY" sz="1600" dirty="0">
                        <a:latin typeface="Arial" panose="020B0604020202020204" pitchFamily="34" charset="0"/>
                        <a:cs typeface="Arial" panose="020B0604020202020204" pitchFamily="34" charset="0"/>
                      </a:endParaRPr>
                    </a:p>
                  </a:txBody>
                  <a:tcPr anchor="ctr"/>
                </a:tc>
                <a:tc>
                  <a:txBody>
                    <a:bodyPr/>
                    <a:lstStyle/>
                    <a:p>
                      <a:pPr algn="ctr"/>
                      <a:r>
                        <a:rPr lang="en-US" sz="1600" dirty="0"/>
                        <a:t>Numerical method</a:t>
                      </a:r>
                    </a:p>
                    <a:p>
                      <a:pPr algn="ctr"/>
                      <a:r>
                        <a:rPr lang="en-US" sz="1600" dirty="0"/>
                        <a:t>Similar liquids: Water-water</a:t>
                      </a:r>
                    </a:p>
                    <a:p>
                      <a:pPr algn="ctr"/>
                      <a:endParaRPr lang="en-MY"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096840709"/>
                  </a:ext>
                </a:extLst>
              </a:tr>
            </a:tbl>
          </a:graphicData>
        </a:graphic>
      </p:graphicFrame>
      <p:sp>
        <p:nvSpPr>
          <p:cNvPr id="5" name="Slide Number Placeholder 4">
            <a:extLst>
              <a:ext uri="{FF2B5EF4-FFF2-40B4-BE49-F238E27FC236}">
                <a16:creationId xmlns:a16="http://schemas.microsoft.com/office/drawing/2014/main" id="{9680CEDC-8370-4B46-84C4-D01B0B1037D5}"/>
              </a:ext>
            </a:extLst>
          </p:cNvPr>
          <p:cNvSpPr>
            <a:spLocks noGrp="1"/>
          </p:cNvSpPr>
          <p:nvPr>
            <p:ph type="sldNum" sz="quarter" idx="12"/>
          </p:nvPr>
        </p:nvSpPr>
        <p:spPr/>
        <p:txBody>
          <a:bodyPr/>
          <a:lstStyle/>
          <a:p>
            <a:fld id="{3A98EE3D-8CD1-4C3F-BD1C-C98C9596463C}" type="slidenum">
              <a:rPr lang="en-US" smtClean="0"/>
              <a:t>6</a:t>
            </a:fld>
            <a:endParaRPr lang="en-US" dirty="0"/>
          </a:p>
        </p:txBody>
      </p:sp>
      <p:sp>
        <p:nvSpPr>
          <p:cNvPr id="9" name="Title 1">
            <a:extLst>
              <a:ext uri="{FF2B5EF4-FFF2-40B4-BE49-F238E27FC236}">
                <a16:creationId xmlns:a16="http://schemas.microsoft.com/office/drawing/2014/main" id="{96D287FB-3B64-4F90-9865-E0EC5A79BC57}"/>
              </a:ext>
            </a:extLst>
          </p:cNvPr>
          <p:cNvSpPr>
            <a:spLocks noGrp="1"/>
          </p:cNvSpPr>
          <p:nvPr>
            <p:ph type="title"/>
          </p:nvPr>
        </p:nvSpPr>
        <p:spPr>
          <a:xfrm>
            <a:off x="581194" y="240604"/>
            <a:ext cx="11029616" cy="752174"/>
          </a:xfrm>
        </p:spPr>
        <p:txBody>
          <a:bodyPr>
            <a:normAutofit/>
          </a:bodyPr>
          <a:lstStyle/>
          <a:p>
            <a:r>
              <a:rPr lang="en-US" b="1" cap="none" dirty="0">
                <a:latin typeface="Arial" panose="020B0604020202020204" pitchFamily="34" charset="0"/>
                <a:cs typeface="Arial" panose="020B0604020202020204" pitchFamily="34" charset="0"/>
              </a:rPr>
              <a:t>Research Background - Micromixing</a:t>
            </a:r>
            <a:endParaRPr lang="en-MY" b="1" cap="none" dirty="0">
              <a:latin typeface="Arial" panose="020B0604020202020204" pitchFamily="34" charset="0"/>
              <a:cs typeface="Arial" panose="020B0604020202020204" pitchFamily="34" charset="0"/>
            </a:endParaRPr>
          </a:p>
        </p:txBody>
      </p:sp>
      <p:pic>
        <p:nvPicPr>
          <p:cNvPr id="10" name="Content Placeholder 15">
            <a:extLst>
              <a:ext uri="{FF2B5EF4-FFF2-40B4-BE49-F238E27FC236}">
                <a16:creationId xmlns:a16="http://schemas.microsoft.com/office/drawing/2014/main" id="{E05A9B32-DA7A-42F1-8FB4-27775F4C6D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11" name="TextBox 10">
            <a:extLst>
              <a:ext uri="{FF2B5EF4-FFF2-40B4-BE49-F238E27FC236}">
                <a16:creationId xmlns:a16="http://schemas.microsoft.com/office/drawing/2014/main" id="{1F599DE5-B347-4EE8-AD43-39B3FF6A3E85}"/>
              </a:ext>
            </a:extLst>
          </p:cNvPr>
          <p:cNvSpPr txBox="1"/>
          <p:nvPr/>
        </p:nvSpPr>
        <p:spPr>
          <a:xfrm>
            <a:off x="3905095" y="989504"/>
            <a:ext cx="4381806" cy="369332"/>
          </a:xfrm>
          <a:prstGeom prst="rect">
            <a:avLst/>
          </a:prstGeom>
          <a:noFill/>
        </p:spPr>
        <p:txBody>
          <a:bodyPr wrap="square" rtlCol="0">
            <a:spAutoFit/>
          </a:bodyPr>
          <a:lstStyle/>
          <a:p>
            <a:r>
              <a:rPr lang="en-US" b="1" i="1" dirty="0">
                <a:solidFill>
                  <a:srgbClr val="000000"/>
                </a:solidFill>
                <a:latin typeface="Arial" panose="020B0604020202020204" pitchFamily="34" charset="0"/>
                <a:cs typeface="Arial" panose="020B0604020202020204" pitchFamily="34" charset="0"/>
              </a:rPr>
              <a:t>Table 1</a:t>
            </a:r>
            <a:r>
              <a:rPr lang="en-US" i="1" dirty="0">
                <a:solidFill>
                  <a:srgbClr val="000000"/>
                </a:solidFill>
                <a:latin typeface="Arial" panose="020B0604020202020204" pitchFamily="34" charset="0"/>
                <a:cs typeface="Arial" panose="020B0604020202020204" pitchFamily="34" charset="0"/>
              </a:rPr>
              <a:t>: Micromixing past studies</a:t>
            </a:r>
            <a:endParaRPr lang="en-MY" i="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6984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680CEDC-8370-4B46-84C4-D01B0B1037D5}"/>
              </a:ext>
            </a:extLst>
          </p:cNvPr>
          <p:cNvSpPr>
            <a:spLocks noGrp="1"/>
          </p:cNvSpPr>
          <p:nvPr>
            <p:ph type="sldNum" sz="quarter" idx="12"/>
          </p:nvPr>
        </p:nvSpPr>
        <p:spPr/>
        <p:txBody>
          <a:bodyPr/>
          <a:lstStyle/>
          <a:p>
            <a:fld id="{3A98EE3D-8CD1-4C3F-BD1C-C98C9596463C}" type="slidenum">
              <a:rPr lang="en-US" smtClean="0"/>
              <a:t>7</a:t>
            </a:fld>
            <a:endParaRPr lang="en-US" dirty="0"/>
          </a:p>
        </p:txBody>
      </p:sp>
      <p:sp>
        <p:nvSpPr>
          <p:cNvPr id="11" name="TextBox 10">
            <a:extLst>
              <a:ext uri="{FF2B5EF4-FFF2-40B4-BE49-F238E27FC236}">
                <a16:creationId xmlns:a16="http://schemas.microsoft.com/office/drawing/2014/main" id="{58876226-6134-496E-8B48-8564A205C17C}"/>
              </a:ext>
            </a:extLst>
          </p:cNvPr>
          <p:cNvSpPr txBox="1"/>
          <p:nvPr/>
        </p:nvSpPr>
        <p:spPr>
          <a:xfrm>
            <a:off x="1720990" y="5201528"/>
            <a:ext cx="8750019" cy="369332"/>
          </a:xfrm>
          <a:prstGeom prst="rect">
            <a:avLst/>
          </a:prstGeom>
          <a:noFill/>
        </p:spPr>
        <p:txBody>
          <a:bodyPr wrap="square" rtlCol="0">
            <a:spAutoFit/>
          </a:bodyPr>
          <a:lstStyle/>
          <a:p>
            <a:r>
              <a:rPr lang="en-US" b="1" i="1" dirty="0">
                <a:latin typeface="Arial" panose="020B0604020202020204" pitchFamily="34" charset="0"/>
                <a:cs typeface="Arial" panose="020B0604020202020204" pitchFamily="34" charset="0"/>
              </a:rPr>
              <a:t>Figure 3</a:t>
            </a:r>
            <a:r>
              <a:rPr lang="en-US" i="1" dirty="0">
                <a:latin typeface="Arial" panose="020B0604020202020204" pitchFamily="34" charset="0"/>
                <a:cs typeface="Arial" panose="020B0604020202020204" pitchFamily="34" charset="0"/>
              </a:rPr>
              <a:t>: Microfluidic device for generation of water-in-oil droplets (Liu et al., 2017)</a:t>
            </a:r>
            <a:endParaRPr lang="en-MY" i="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5CB5E279-B55F-485C-8513-C1D59848D387}"/>
              </a:ext>
            </a:extLst>
          </p:cNvPr>
          <p:cNvPicPr>
            <a:picLocks noChangeAspect="1"/>
          </p:cNvPicPr>
          <p:nvPr/>
        </p:nvPicPr>
        <p:blipFill>
          <a:blip r:embed="rId2"/>
          <a:stretch>
            <a:fillRect/>
          </a:stretch>
        </p:blipFill>
        <p:spPr>
          <a:xfrm>
            <a:off x="1913300" y="2389396"/>
            <a:ext cx="8645000" cy="2520000"/>
          </a:xfrm>
          <a:prstGeom prst="rect">
            <a:avLst/>
          </a:prstGeom>
        </p:spPr>
      </p:pic>
      <p:sp>
        <p:nvSpPr>
          <p:cNvPr id="12" name="Title 1">
            <a:extLst>
              <a:ext uri="{FF2B5EF4-FFF2-40B4-BE49-F238E27FC236}">
                <a16:creationId xmlns:a16="http://schemas.microsoft.com/office/drawing/2014/main" id="{9D1F1ECC-9B2D-4DDC-89C7-5EEB418E7536}"/>
              </a:ext>
            </a:extLst>
          </p:cNvPr>
          <p:cNvSpPr>
            <a:spLocks noGrp="1"/>
          </p:cNvSpPr>
          <p:nvPr>
            <p:ph type="title"/>
          </p:nvPr>
        </p:nvSpPr>
        <p:spPr>
          <a:xfrm>
            <a:off x="581194" y="545403"/>
            <a:ext cx="11029616" cy="1056974"/>
          </a:xfrm>
        </p:spPr>
        <p:txBody>
          <a:bodyPr>
            <a:normAutofit/>
          </a:bodyPr>
          <a:lstStyle/>
          <a:p>
            <a:r>
              <a:rPr lang="en-US" sz="3600" b="1" cap="none" dirty="0">
                <a:latin typeface="Arial" panose="020B0604020202020204" pitchFamily="34" charset="0"/>
                <a:cs typeface="Arial" panose="020B0604020202020204" pitchFamily="34" charset="0"/>
              </a:rPr>
              <a:t>Research Background – Droplet Generation</a:t>
            </a:r>
            <a:endParaRPr lang="en-MY" sz="3600" b="1" cap="none" dirty="0">
              <a:latin typeface="Arial" panose="020B0604020202020204" pitchFamily="34" charset="0"/>
              <a:cs typeface="Arial" panose="020B0604020202020204" pitchFamily="34" charset="0"/>
            </a:endParaRPr>
          </a:p>
        </p:txBody>
      </p:sp>
      <p:pic>
        <p:nvPicPr>
          <p:cNvPr id="13" name="Content Placeholder 15">
            <a:extLst>
              <a:ext uri="{FF2B5EF4-FFF2-40B4-BE49-F238E27FC236}">
                <a16:creationId xmlns:a16="http://schemas.microsoft.com/office/drawing/2014/main" id="{ABCE48EA-BE4B-45ED-9B74-810865CBF5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Tree>
    <p:extLst>
      <p:ext uri="{BB962C8B-B14F-4D97-AF65-F5344CB8AC3E}">
        <p14:creationId xmlns:p14="http://schemas.microsoft.com/office/powerpoint/2010/main" val="38658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680CEDC-8370-4B46-84C4-D01B0B1037D5}"/>
              </a:ext>
            </a:extLst>
          </p:cNvPr>
          <p:cNvSpPr>
            <a:spLocks noGrp="1"/>
          </p:cNvSpPr>
          <p:nvPr>
            <p:ph type="sldNum" sz="quarter" idx="12"/>
          </p:nvPr>
        </p:nvSpPr>
        <p:spPr/>
        <p:txBody>
          <a:bodyPr/>
          <a:lstStyle/>
          <a:p>
            <a:fld id="{3A98EE3D-8CD1-4C3F-BD1C-C98C9596463C}" type="slidenum">
              <a:rPr lang="en-US" smtClean="0"/>
              <a:t>8</a:t>
            </a:fld>
            <a:endParaRPr lang="en-US" dirty="0"/>
          </a:p>
        </p:txBody>
      </p:sp>
      <p:graphicFrame>
        <p:nvGraphicFramePr>
          <p:cNvPr id="3" name="Table 3">
            <a:extLst>
              <a:ext uri="{FF2B5EF4-FFF2-40B4-BE49-F238E27FC236}">
                <a16:creationId xmlns:a16="http://schemas.microsoft.com/office/drawing/2014/main" id="{81397E1A-DB40-42E0-ABED-D38806E46731}"/>
              </a:ext>
            </a:extLst>
          </p:cNvPr>
          <p:cNvGraphicFramePr>
            <a:graphicFrameLocks noGrp="1"/>
          </p:cNvGraphicFramePr>
          <p:nvPr>
            <p:extLst>
              <p:ext uri="{D42A27DB-BD31-4B8C-83A1-F6EECF244321}">
                <p14:modId xmlns:p14="http://schemas.microsoft.com/office/powerpoint/2010/main" val="2462390930"/>
              </p:ext>
            </p:extLst>
          </p:nvPr>
        </p:nvGraphicFramePr>
        <p:xfrm>
          <a:off x="635725" y="1647036"/>
          <a:ext cx="10920549" cy="4671060"/>
        </p:xfrm>
        <a:graphic>
          <a:graphicData uri="http://schemas.openxmlformats.org/drawingml/2006/table">
            <a:tbl>
              <a:tblPr firstRow="1" bandRow="1">
                <a:tableStyleId>{7DF18680-E054-41AD-8BC1-D1AEF772440D}</a:tableStyleId>
              </a:tblPr>
              <a:tblGrid>
                <a:gridCol w="2560321">
                  <a:extLst>
                    <a:ext uri="{9D8B030D-6E8A-4147-A177-3AD203B41FA5}">
                      <a16:colId xmlns:a16="http://schemas.microsoft.com/office/drawing/2014/main" val="3707175943"/>
                    </a:ext>
                  </a:extLst>
                </a:gridCol>
                <a:gridCol w="4990011">
                  <a:extLst>
                    <a:ext uri="{9D8B030D-6E8A-4147-A177-3AD203B41FA5}">
                      <a16:colId xmlns:a16="http://schemas.microsoft.com/office/drawing/2014/main" val="2546668840"/>
                    </a:ext>
                  </a:extLst>
                </a:gridCol>
                <a:gridCol w="3370217">
                  <a:extLst>
                    <a:ext uri="{9D8B030D-6E8A-4147-A177-3AD203B41FA5}">
                      <a16:colId xmlns:a16="http://schemas.microsoft.com/office/drawing/2014/main" val="3712979390"/>
                    </a:ext>
                  </a:extLst>
                </a:gridCol>
              </a:tblGrid>
              <a:tr h="370840">
                <a:tc>
                  <a:txBody>
                    <a:bodyPr/>
                    <a:lstStyle/>
                    <a:p>
                      <a:pPr algn="ctr"/>
                      <a:endParaRPr lang="en-MY" dirty="0">
                        <a:latin typeface="Arial" panose="020B0604020202020204" pitchFamily="34" charset="0"/>
                        <a:cs typeface="Arial" panose="020B0604020202020204" pitchFamily="34" charset="0"/>
                      </a:endParaRPr>
                    </a:p>
                  </a:txBody>
                  <a:tcPr anchor="ctr"/>
                </a:tc>
                <a:tc>
                  <a:txBody>
                    <a:bodyPr/>
                    <a:lstStyle/>
                    <a:p>
                      <a:pPr algn="ctr"/>
                      <a:r>
                        <a:rPr lang="en-US" dirty="0"/>
                        <a:t>Title</a:t>
                      </a:r>
                      <a:endParaRPr lang="en-MY" dirty="0">
                        <a:latin typeface="Arial" panose="020B0604020202020204" pitchFamily="34" charset="0"/>
                        <a:cs typeface="Arial" panose="020B0604020202020204" pitchFamily="34" charset="0"/>
                      </a:endParaRPr>
                    </a:p>
                  </a:txBody>
                  <a:tcPr anchor="ctr"/>
                </a:tc>
                <a:tc>
                  <a:txBody>
                    <a:bodyPr/>
                    <a:lstStyle/>
                    <a:p>
                      <a:pPr algn="ctr"/>
                      <a:r>
                        <a:rPr lang="en-US" dirty="0"/>
                        <a:t>Factors</a:t>
                      </a:r>
                      <a:endParaRPr lang="en-MY"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601479181"/>
                  </a:ext>
                </a:extLst>
              </a:tr>
              <a:tr h="370840">
                <a:tc>
                  <a:txBody>
                    <a:bodyPr/>
                    <a:lstStyle/>
                    <a:p>
                      <a:pPr algn="ctr"/>
                      <a:r>
                        <a:rPr lang="en-MY" b="0" u="none" baseline="0" dirty="0"/>
                        <a:t>Zhu et al. (2016)</a:t>
                      </a:r>
                      <a:endParaRPr lang="en-MY" b="0" i="0" u="none" baseline="0" dirty="0">
                        <a:latin typeface="Arial" panose="020B0604020202020204" pitchFamily="34" charset="0"/>
                        <a:cs typeface="Arial" panose="020B0604020202020204" pitchFamily="34" charset="0"/>
                      </a:endParaRPr>
                    </a:p>
                  </a:txBody>
                  <a:tcPr anchor="ctr"/>
                </a:tc>
                <a:tc>
                  <a:txBody>
                    <a:bodyPr/>
                    <a:lstStyle/>
                    <a:p>
                      <a:pPr algn="just"/>
                      <a:r>
                        <a:rPr lang="en-US" dirty="0"/>
                        <a:t>Droplet generation in co-flow microfluidic channels with vibration</a:t>
                      </a:r>
                      <a:endParaRPr lang="en-MY" dirty="0">
                        <a:latin typeface="Arial" panose="020B0604020202020204" pitchFamily="34" charset="0"/>
                        <a:cs typeface="Arial" panose="020B0604020202020204" pitchFamily="34" charset="0"/>
                      </a:endParaRPr>
                    </a:p>
                  </a:txBody>
                  <a:tcPr anchor="ctr"/>
                </a:tc>
                <a:tc>
                  <a:txBody>
                    <a:bodyPr/>
                    <a:lstStyle/>
                    <a:p>
                      <a:pPr algn="ctr"/>
                      <a:r>
                        <a:rPr lang="en-MY" dirty="0"/>
                        <a:t>Mechanical vibration</a:t>
                      </a:r>
                      <a:endParaRPr lang="en-MY"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907428490"/>
                  </a:ext>
                </a:extLst>
              </a:tr>
              <a:tr h="642620">
                <a:tc>
                  <a:txBody>
                    <a:bodyPr/>
                    <a:lstStyle/>
                    <a:p>
                      <a:pPr algn="ctr"/>
                      <a:r>
                        <a:rPr lang="en-MY" dirty="0"/>
                        <a:t>Liu et al. (2017)</a:t>
                      </a:r>
                      <a:endParaRPr lang="en-MY" dirty="0">
                        <a:latin typeface="Arial" panose="020B0604020202020204" pitchFamily="34" charset="0"/>
                        <a:cs typeface="Arial" panose="020B0604020202020204" pitchFamily="34" charset="0"/>
                      </a:endParaRPr>
                    </a:p>
                  </a:txBody>
                  <a:tcPr anchor="ctr"/>
                </a:tc>
                <a:tc>
                  <a:txBody>
                    <a:bodyPr/>
                    <a:lstStyle/>
                    <a:p>
                      <a:pPr algn="just"/>
                      <a:r>
                        <a:rPr lang="en-US" dirty="0"/>
                        <a:t>Micro-PIV investigation of the internal flow transitions inside droplets traveling in a rectangular microchannel</a:t>
                      </a:r>
                      <a:endParaRPr lang="en-MY" dirty="0">
                        <a:latin typeface="Arial" panose="020B0604020202020204" pitchFamily="34" charset="0"/>
                        <a:cs typeface="Arial" panose="020B0604020202020204" pitchFamily="34" charset="0"/>
                      </a:endParaRPr>
                    </a:p>
                  </a:txBody>
                  <a:tcPr anchor="ctr"/>
                </a:tc>
                <a:tc>
                  <a:txBody>
                    <a:bodyPr/>
                    <a:lstStyle/>
                    <a:p>
                      <a:pPr algn="ctr"/>
                      <a:r>
                        <a:rPr lang="en-MY" dirty="0"/>
                        <a:t>Viscosity ratio</a:t>
                      </a:r>
                    </a:p>
                  </a:txBody>
                  <a:tcPr anchor="ctr"/>
                </a:tc>
                <a:extLst>
                  <a:ext uri="{0D108BD9-81ED-4DB2-BD59-A6C34878D82A}">
                    <a16:rowId xmlns:a16="http://schemas.microsoft.com/office/drawing/2014/main" val="2368599726"/>
                  </a:ext>
                </a:extLst>
              </a:tr>
              <a:tr h="642620">
                <a:tc>
                  <a:txBody>
                    <a:bodyPr/>
                    <a:lstStyle/>
                    <a:p>
                      <a:pPr algn="ctr"/>
                      <a:r>
                        <a:rPr lang="en-MY" dirty="0"/>
                        <a:t>Shen et al. (2017)</a:t>
                      </a:r>
                      <a:endParaRPr lang="en-MY" dirty="0">
                        <a:latin typeface="Arial" panose="020B0604020202020204" pitchFamily="34" charset="0"/>
                        <a:cs typeface="Arial" panose="020B0604020202020204" pitchFamily="34" charset="0"/>
                      </a:endParaRPr>
                    </a:p>
                  </a:txBody>
                  <a:tcPr anchor="ctr"/>
                </a:tc>
                <a:tc>
                  <a:txBody>
                    <a:bodyPr/>
                    <a:lstStyle/>
                    <a:p>
                      <a:pPr algn="just"/>
                      <a:r>
                        <a:rPr lang="en-US" dirty="0"/>
                        <a:t>Study of flow behaviors of droplet merging and splitting in microchannels using Micro-PIV measurement</a:t>
                      </a:r>
                      <a:endParaRPr lang="en-MY" dirty="0">
                        <a:latin typeface="Arial" panose="020B0604020202020204" pitchFamily="34" charset="0"/>
                        <a:cs typeface="Arial" panose="020B0604020202020204" pitchFamily="34" charset="0"/>
                      </a:endParaRPr>
                    </a:p>
                  </a:txBody>
                  <a:tcPr anchor="ctr"/>
                </a:tc>
                <a:tc>
                  <a:txBody>
                    <a:bodyPr/>
                    <a:lstStyle/>
                    <a:p>
                      <a:pPr algn="ctr"/>
                      <a:r>
                        <a:rPr lang="en-US" dirty="0"/>
                        <a:t>Shape of microchannel</a:t>
                      </a:r>
                      <a:endParaRPr lang="en-MY" dirty="0"/>
                    </a:p>
                  </a:txBody>
                  <a:tcPr anchor="ctr"/>
                </a:tc>
                <a:extLst>
                  <a:ext uri="{0D108BD9-81ED-4DB2-BD59-A6C34878D82A}">
                    <a16:rowId xmlns:a16="http://schemas.microsoft.com/office/drawing/2014/main" val="915575425"/>
                  </a:ext>
                </a:extLst>
              </a:tr>
              <a:tr h="916940">
                <a:tc>
                  <a:txBody>
                    <a:bodyPr/>
                    <a:lstStyle/>
                    <a:p>
                      <a:pPr algn="ctr"/>
                      <a:r>
                        <a:rPr lang="en-MY" dirty="0"/>
                        <a:t>Deng et al. (2018)</a:t>
                      </a:r>
                      <a:endParaRPr lang="en-MY" dirty="0">
                        <a:latin typeface="Arial" panose="020B0604020202020204" pitchFamily="34" charset="0"/>
                        <a:cs typeface="Arial" panose="020B0604020202020204" pitchFamily="34" charset="0"/>
                      </a:endParaRPr>
                    </a:p>
                  </a:txBody>
                  <a:tcPr anchor="ctr"/>
                </a:tc>
                <a:tc>
                  <a:txBody>
                    <a:bodyPr/>
                    <a:lstStyle/>
                    <a:p>
                      <a:pPr algn="just"/>
                      <a:r>
                        <a:rPr lang="en-US" dirty="0"/>
                        <a:t>Preparation of Micron-Sized Droplets and Their Hydrodynamic Behavior in Quiescent Water</a:t>
                      </a:r>
                      <a:endParaRPr lang="en-MY" dirty="0">
                        <a:latin typeface="Arial" panose="020B0604020202020204" pitchFamily="34" charset="0"/>
                        <a:cs typeface="Arial" panose="020B0604020202020204" pitchFamily="34" charset="0"/>
                      </a:endParaRPr>
                    </a:p>
                  </a:txBody>
                  <a:tcPr anchor="ctr"/>
                </a:tc>
                <a:tc>
                  <a:txBody>
                    <a:bodyPr/>
                    <a:lstStyle/>
                    <a:p>
                      <a:pPr algn="ctr"/>
                      <a:r>
                        <a:rPr lang="en-US" dirty="0"/>
                        <a:t>Shape of microchannel</a:t>
                      </a:r>
                      <a:endParaRPr lang="en-MY" dirty="0"/>
                    </a:p>
                  </a:txBody>
                  <a:tcPr anchor="ctr"/>
                </a:tc>
                <a:extLst>
                  <a:ext uri="{0D108BD9-81ED-4DB2-BD59-A6C34878D82A}">
                    <a16:rowId xmlns:a16="http://schemas.microsoft.com/office/drawing/2014/main" val="178579241"/>
                  </a:ext>
                </a:extLst>
              </a:tr>
              <a:tr h="370840">
                <a:tc>
                  <a:txBody>
                    <a:bodyPr/>
                    <a:lstStyle/>
                    <a:p>
                      <a:pPr algn="ctr"/>
                      <a:r>
                        <a:rPr lang="en-MY" dirty="0"/>
                        <a:t>Yao et al. (2019)</a:t>
                      </a:r>
                      <a:endParaRPr lang="en-MY" dirty="0">
                        <a:latin typeface="Arial" panose="020B0604020202020204" pitchFamily="34" charset="0"/>
                        <a:cs typeface="Arial" panose="020B0604020202020204" pitchFamily="34" charset="0"/>
                      </a:endParaRPr>
                    </a:p>
                  </a:txBody>
                  <a:tcPr anchor="ctr"/>
                </a:tc>
                <a:tc>
                  <a:txBody>
                    <a:bodyPr/>
                    <a:lstStyle/>
                    <a:p>
                      <a:pPr algn="just"/>
                      <a:r>
                        <a:rPr lang="en-US" dirty="0"/>
                        <a:t>The effect of oil viscosity on droplet</a:t>
                      </a:r>
                    </a:p>
                    <a:p>
                      <a:pPr algn="just"/>
                      <a:r>
                        <a:rPr lang="en-US" dirty="0"/>
                        <a:t>generation rate and droplet size in a T-junction microfluidic droplet generator</a:t>
                      </a:r>
                      <a:endParaRPr lang="en-MY" dirty="0">
                        <a:latin typeface="Arial" panose="020B0604020202020204" pitchFamily="34" charset="0"/>
                        <a:cs typeface="Arial" panose="020B0604020202020204" pitchFamily="34" charset="0"/>
                      </a:endParaRPr>
                    </a:p>
                  </a:txBody>
                  <a:tcPr anchor="ctr"/>
                </a:tc>
                <a:tc>
                  <a:txBody>
                    <a:bodyPr/>
                    <a:lstStyle/>
                    <a:p>
                      <a:pPr algn="ctr"/>
                      <a:r>
                        <a:rPr lang="en-US" dirty="0"/>
                        <a:t>Viscosity of the continuous phase</a:t>
                      </a:r>
                      <a:endParaRPr lang="en-MY"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096840709"/>
                  </a:ext>
                </a:extLst>
              </a:tr>
            </a:tbl>
          </a:graphicData>
        </a:graphic>
      </p:graphicFrame>
      <p:sp>
        <p:nvSpPr>
          <p:cNvPr id="7" name="Title 1">
            <a:extLst>
              <a:ext uri="{FF2B5EF4-FFF2-40B4-BE49-F238E27FC236}">
                <a16:creationId xmlns:a16="http://schemas.microsoft.com/office/drawing/2014/main" id="{D071D5FB-0BDF-426E-A534-127C12B29A86}"/>
              </a:ext>
            </a:extLst>
          </p:cNvPr>
          <p:cNvSpPr>
            <a:spLocks noGrp="1"/>
          </p:cNvSpPr>
          <p:nvPr>
            <p:ph type="title"/>
          </p:nvPr>
        </p:nvSpPr>
        <p:spPr>
          <a:xfrm>
            <a:off x="581194" y="379938"/>
            <a:ext cx="11029616" cy="752174"/>
          </a:xfrm>
        </p:spPr>
        <p:txBody>
          <a:bodyPr>
            <a:normAutofit/>
          </a:bodyPr>
          <a:lstStyle/>
          <a:p>
            <a:r>
              <a:rPr lang="en-US" b="1" cap="none" dirty="0">
                <a:latin typeface="Arial" panose="020B0604020202020204" pitchFamily="34" charset="0"/>
                <a:cs typeface="Arial" panose="020B0604020202020204" pitchFamily="34" charset="0"/>
              </a:rPr>
              <a:t>Research Background – Droplet Generation</a:t>
            </a:r>
            <a:endParaRPr lang="en-MY" b="1" cap="none" dirty="0">
              <a:latin typeface="Arial" panose="020B0604020202020204" pitchFamily="34" charset="0"/>
              <a:cs typeface="Arial" panose="020B0604020202020204" pitchFamily="34" charset="0"/>
            </a:endParaRPr>
          </a:p>
        </p:txBody>
      </p:sp>
      <p:pic>
        <p:nvPicPr>
          <p:cNvPr id="8" name="Content Placeholder 15">
            <a:extLst>
              <a:ext uri="{FF2B5EF4-FFF2-40B4-BE49-F238E27FC236}">
                <a16:creationId xmlns:a16="http://schemas.microsoft.com/office/drawing/2014/main" id="{5C4BDE19-06BE-489D-B62A-A32E94E910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9" name="TextBox 8">
            <a:extLst>
              <a:ext uri="{FF2B5EF4-FFF2-40B4-BE49-F238E27FC236}">
                <a16:creationId xmlns:a16="http://schemas.microsoft.com/office/drawing/2014/main" id="{A81E1F0E-5C9E-45C7-AE6D-F4D423E79831}"/>
              </a:ext>
            </a:extLst>
          </p:cNvPr>
          <p:cNvSpPr txBox="1"/>
          <p:nvPr/>
        </p:nvSpPr>
        <p:spPr>
          <a:xfrm>
            <a:off x="3905096" y="1204908"/>
            <a:ext cx="4381806" cy="369332"/>
          </a:xfrm>
          <a:prstGeom prst="rect">
            <a:avLst/>
          </a:prstGeom>
          <a:noFill/>
        </p:spPr>
        <p:txBody>
          <a:bodyPr wrap="square" rtlCol="0">
            <a:spAutoFit/>
          </a:bodyPr>
          <a:lstStyle/>
          <a:p>
            <a:r>
              <a:rPr lang="en-US" b="1" i="1" dirty="0">
                <a:solidFill>
                  <a:srgbClr val="000000"/>
                </a:solidFill>
                <a:latin typeface="Arial" panose="020B0604020202020204" pitchFamily="34" charset="0"/>
                <a:cs typeface="Arial" panose="020B0604020202020204" pitchFamily="34" charset="0"/>
              </a:rPr>
              <a:t>Table 2</a:t>
            </a:r>
            <a:r>
              <a:rPr lang="en-US" i="1" dirty="0">
                <a:solidFill>
                  <a:srgbClr val="000000"/>
                </a:solidFill>
                <a:latin typeface="Arial" panose="020B0604020202020204" pitchFamily="34" charset="0"/>
                <a:cs typeface="Arial" panose="020B0604020202020204" pitchFamily="34" charset="0"/>
              </a:rPr>
              <a:t>: Droplet generation past studies</a:t>
            </a:r>
            <a:endParaRPr lang="en-MY" i="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5898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680CEDC-8370-4B46-84C4-D01B0B1037D5}"/>
              </a:ext>
            </a:extLst>
          </p:cNvPr>
          <p:cNvSpPr>
            <a:spLocks noGrp="1"/>
          </p:cNvSpPr>
          <p:nvPr>
            <p:ph type="sldNum" sz="quarter" idx="12"/>
          </p:nvPr>
        </p:nvSpPr>
        <p:spPr/>
        <p:txBody>
          <a:bodyPr/>
          <a:lstStyle/>
          <a:p>
            <a:fld id="{3A98EE3D-8CD1-4C3F-BD1C-C98C9596463C}" type="slidenum">
              <a:rPr lang="en-US" smtClean="0"/>
              <a:t>9</a:t>
            </a:fld>
            <a:endParaRPr lang="en-US" dirty="0"/>
          </a:p>
        </p:txBody>
      </p:sp>
      <p:sp>
        <p:nvSpPr>
          <p:cNvPr id="7" name="Content Placeholder 2">
            <a:extLst>
              <a:ext uri="{FF2B5EF4-FFF2-40B4-BE49-F238E27FC236}">
                <a16:creationId xmlns:a16="http://schemas.microsoft.com/office/drawing/2014/main" id="{6F1B36C2-471C-480D-B7E5-11E4C435458B}"/>
              </a:ext>
            </a:extLst>
          </p:cNvPr>
          <p:cNvSpPr txBox="1">
            <a:spLocks/>
          </p:cNvSpPr>
          <p:nvPr/>
        </p:nvSpPr>
        <p:spPr>
          <a:xfrm>
            <a:off x="1427509" y="1867548"/>
            <a:ext cx="9529286" cy="4445049"/>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500"/>
              </a:spcBef>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300"/>
              </a:spcBef>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6pPr>
            <a:lvl7pPr marL="29718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7pPr>
            <a:lvl8pPr marL="34290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8pPr>
            <a:lvl9pPr marL="3886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9pPr>
          </a:lstStyle>
          <a:p>
            <a:pPr marL="228600" marR="0" lvl="0" indent="-228600" algn="just" defTabSz="914400" rtl="0" eaLnBrk="1" fontAlgn="auto" latinLnBrk="0" hangingPunct="1">
              <a:lnSpc>
                <a:spcPct val="150000"/>
              </a:lnSpc>
              <a:spcBef>
                <a:spcPts val="1500"/>
              </a:spcBef>
              <a:spcAft>
                <a:spcPts val="0"/>
              </a:spcAft>
              <a:buClrTx/>
              <a:buSzTx/>
              <a:buFont typeface="Wingdings" panose="05000000000000000000" pitchFamily="2" charset="2"/>
              <a:buChar char="§"/>
              <a:tabLst/>
              <a:defRPr/>
            </a:pPr>
            <a:r>
              <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There are limited experimental studies investigating the mixing process between two miscible or immiscible liquids in relation to microfluidics.</a:t>
            </a:r>
          </a:p>
          <a:p>
            <a:pPr marL="228600" marR="0" lvl="0" indent="-228600" algn="just" defTabSz="914400" rtl="0" eaLnBrk="1" fontAlgn="auto" latinLnBrk="0" hangingPunct="1">
              <a:lnSpc>
                <a:spcPct val="150000"/>
              </a:lnSpc>
              <a:spcBef>
                <a:spcPts val="1500"/>
              </a:spcBef>
              <a:spcAft>
                <a:spcPts val="0"/>
              </a:spcAft>
              <a:buClrTx/>
              <a:buSzTx/>
              <a:buFont typeface="Wingdings" panose="05000000000000000000" pitchFamily="2" charset="2"/>
              <a:buChar char="§"/>
              <a:tabLst/>
              <a:defRPr/>
            </a:pPr>
            <a:r>
              <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Most miscible mixing research in the literature are studied by numerical simulation. The simulation results of the mixing quality are qualitative and there is some difference of mixing degree among them (Zhang et al., 2019).</a:t>
            </a:r>
          </a:p>
          <a:p>
            <a:pPr marL="685800" marR="0" lvl="1" indent="-228600" algn="just" defTabSz="914400" rtl="0" eaLnBrk="1" fontAlgn="auto" latinLnBrk="0" hangingPunct="1">
              <a:lnSpc>
                <a:spcPct val="150000"/>
              </a:lnSpc>
              <a:spcBef>
                <a:spcPts val="300"/>
              </a:spcBef>
              <a:spcAft>
                <a:spcPts val="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Therefore, the experimental investigations about the mixing quality are needed for verification. </a:t>
            </a:r>
          </a:p>
        </p:txBody>
      </p:sp>
      <p:sp>
        <p:nvSpPr>
          <p:cNvPr id="9" name="Title 1">
            <a:extLst>
              <a:ext uri="{FF2B5EF4-FFF2-40B4-BE49-F238E27FC236}">
                <a16:creationId xmlns:a16="http://schemas.microsoft.com/office/drawing/2014/main" id="{525434CC-C040-49A2-8357-C46FAFD197F5}"/>
              </a:ext>
            </a:extLst>
          </p:cNvPr>
          <p:cNvSpPr>
            <a:spLocks noGrp="1"/>
          </p:cNvSpPr>
          <p:nvPr>
            <p:ph type="title"/>
          </p:nvPr>
        </p:nvSpPr>
        <p:spPr>
          <a:xfrm>
            <a:off x="581194" y="545403"/>
            <a:ext cx="11029616" cy="1056974"/>
          </a:xfrm>
        </p:spPr>
        <p:txBody>
          <a:bodyPr>
            <a:normAutofit/>
          </a:bodyPr>
          <a:lstStyle/>
          <a:p>
            <a:r>
              <a:rPr lang="en-US" sz="3600" b="1" cap="none" dirty="0">
                <a:latin typeface="Arial" panose="020B0604020202020204" pitchFamily="34" charset="0"/>
                <a:cs typeface="Arial" panose="020B0604020202020204" pitchFamily="34" charset="0"/>
              </a:rPr>
              <a:t>Problem Statement - Micromixing</a:t>
            </a:r>
            <a:endParaRPr lang="en-MY" sz="3600" b="1" cap="none" dirty="0">
              <a:latin typeface="Arial" panose="020B0604020202020204" pitchFamily="34" charset="0"/>
              <a:cs typeface="Arial" panose="020B0604020202020204" pitchFamily="34" charset="0"/>
            </a:endParaRPr>
          </a:p>
        </p:txBody>
      </p:sp>
      <p:pic>
        <p:nvPicPr>
          <p:cNvPr id="10" name="Content Placeholder 15">
            <a:extLst>
              <a:ext uri="{FF2B5EF4-FFF2-40B4-BE49-F238E27FC236}">
                <a16:creationId xmlns:a16="http://schemas.microsoft.com/office/drawing/2014/main" id="{82C15239-1AF6-4DC4-AC8D-4215CD9831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Tree>
    <p:extLst>
      <p:ext uri="{BB962C8B-B14F-4D97-AF65-F5344CB8AC3E}">
        <p14:creationId xmlns:p14="http://schemas.microsoft.com/office/powerpoint/2010/main" val="68673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680CEDC-8370-4B46-84C4-D01B0B1037D5}"/>
              </a:ext>
            </a:extLst>
          </p:cNvPr>
          <p:cNvSpPr>
            <a:spLocks noGrp="1"/>
          </p:cNvSpPr>
          <p:nvPr>
            <p:ph type="sldNum" sz="quarter" idx="12"/>
          </p:nvPr>
        </p:nvSpPr>
        <p:spPr/>
        <p:txBody>
          <a:bodyPr/>
          <a:lstStyle/>
          <a:p>
            <a:fld id="{3A98EE3D-8CD1-4C3F-BD1C-C98C9596463C}" type="slidenum">
              <a:rPr lang="en-US" smtClean="0"/>
              <a:t>10</a:t>
            </a:fld>
            <a:endParaRPr lang="en-US" dirty="0"/>
          </a:p>
        </p:txBody>
      </p:sp>
      <p:sp>
        <p:nvSpPr>
          <p:cNvPr id="7" name="Content Placeholder 2">
            <a:extLst>
              <a:ext uri="{FF2B5EF4-FFF2-40B4-BE49-F238E27FC236}">
                <a16:creationId xmlns:a16="http://schemas.microsoft.com/office/drawing/2014/main" id="{6F1B36C2-471C-480D-B7E5-11E4C435458B}"/>
              </a:ext>
            </a:extLst>
          </p:cNvPr>
          <p:cNvSpPr txBox="1">
            <a:spLocks/>
          </p:cNvSpPr>
          <p:nvPr/>
        </p:nvSpPr>
        <p:spPr>
          <a:xfrm>
            <a:off x="1401383" y="2059136"/>
            <a:ext cx="9529286" cy="3488223"/>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500"/>
              </a:spcBef>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300"/>
              </a:spcBef>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6pPr>
            <a:lvl7pPr marL="29718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7pPr>
            <a:lvl8pPr marL="34290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8pPr>
            <a:lvl9pPr marL="3886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9pPr>
          </a:lstStyle>
          <a:p>
            <a:pPr marL="228600" marR="0" lvl="0" indent="-228600" algn="just" defTabSz="914400" rtl="0" eaLnBrk="1" fontAlgn="auto" latinLnBrk="0" hangingPunct="1">
              <a:lnSpc>
                <a:spcPct val="150000"/>
              </a:lnSpc>
              <a:spcBef>
                <a:spcPts val="1500"/>
              </a:spcBef>
              <a:spcAft>
                <a:spcPts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The existed studies focused on the viscosity and shape of the microchannels for droplet merging and splitting process, with less consideration given to the size or diameter of the microchannels (</a:t>
            </a:r>
            <a:r>
              <a:rPr kumimoji="0" lang="en-US" sz="2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Darekar</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et al., 2017; </a:t>
            </a:r>
            <a:r>
              <a:rPr kumimoji="0" lang="en-US" sz="2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Kashid</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&amp; Agar, 2007; Salim et al., 2008), which also one of the properties that can affect the flow characteristics of the droplets. </a:t>
            </a:r>
          </a:p>
        </p:txBody>
      </p:sp>
      <p:sp>
        <p:nvSpPr>
          <p:cNvPr id="9" name="Title 1">
            <a:extLst>
              <a:ext uri="{FF2B5EF4-FFF2-40B4-BE49-F238E27FC236}">
                <a16:creationId xmlns:a16="http://schemas.microsoft.com/office/drawing/2014/main" id="{525434CC-C040-49A2-8357-C46FAFD197F5}"/>
              </a:ext>
            </a:extLst>
          </p:cNvPr>
          <p:cNvSpPr>
            <a:spLocks noGrp="1"/>
          </p:cNvSpPr>
          <p:nvPr>
            <p:ph type="title"/>
          </p:nvPr>
        </p:nvSpPr>
        <p:spPr>
          <a:xfrm>
            <a:off x="581194" y="545403"/>
            <a:ext cx="11029616" cy="1056974"/>
          </a:xfrm>
        </p:spPr>
        <p:txBody>
          <a:bodyPr>
            <a:normAutofit/>
          </a:bodyPr>
          <a:lstStyle/>
          <a:p>
            <a:r>
              <a:rPr lang="en-US" sz="3600" b="1" cap="none" dirty="0">
                <a:latin typeface="Arial" panose="020B0604020202020204" pitchFamily="34" charset="0"/>
                <a:cs typeface="Arial" panose="020B0604020202020204" pitchFamily="34" charset="0"/>
              </a:rPr>
              <a:t>Problem Statement – Droplet Generation</a:t>
            </a:r>
            <a:endParaRPr lang="en-MY" sz="3600" b="1" cap="none" dirty="0">
              <a:latin typeface="Arial" panose="020B0604020202020204" pitchFamily="34" charset="0"/>
              <a:cs typeface="Arial" panose="020B0604020202020204" pitchFamily="34" charset="0"/>
            </a:endParaRPr>
          </a:p>
        </p:txBody>
      </p:sp>
      <p:pic>
        <p:nvPicPr>
          <p:cNvPr id="6" name="Content Placeholder 15">
            <a:extLst>
              <a:ext uri="{FF2B5EF4-FFF2-40B4-BE49-F238E27FC236}">
                <a16:creationId xmlns:a16="http://schemas.microsoft.com/office/drawing/2014/main" id="{07E8FDF3-C387-44A3-9B5C-45394CED3A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Tree>
    <p:extLst>
      <p:ext uri="{BB962C8B-B14F-4D97-AF65-F5344CB8AC3E}">
        <p14:creationId xmlns:p14="http://schemas.microsoft.com/office/powerpoint/2010/main" val="1099989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680CEDC-8370-4B46-84C4-D01B0B1037D5}"/>
              </a:ext>
            </a:extLst>
          </p:cNvPr>
          <p:cNvSpPr>
            <a:spLocks noGrp="1"/>
          </p:cNvSpPr>
          <p:nvPr>
            <p:ph type="sldNum" sz="quarter" idx="12"/>
          </p:nvPr>
        </p:nvSpPr>
        <p:spPr/>
        <p:txBody>
          <a:bodyPr/>
          <a:lstStyle/>
          <a:p>
            <a:fld id="{3A98EE3D-8CD1-4C3F-BD1C-C98C9596463C}" type="slidenum">
              <a:rPr lang="en-US" smtClean="0"/>
              <a:t>11</a:t>
            </a:fld>
            <a:endParaRPr lang="en-US" dirty="0"/>
          </a:p>
        </p:txBody>
      </p:sp>
      <p:sp>
        <p:nvSpPr>
          <p:cNvPr id="7" name="Content Placeholder 2">
            <a:extLst>
              <a:ext uri="{FF2B5EF4-FFF2-40B4-BE49-F238E27FC236}">
                <a16:creationId xmlns:a16="http://schemas.microsoft.com/office/drawing/2014/main" id="{6F1B36C2-471C-480D-B7E5-11E4C435458B}"/>
              </a:ext>
            </a:extLst>
          </p:cNvPr>
          <p:cNvSpPr txBox="1">
            <a:spLocks/>
          </p:cNvSpPr>
          <p:nvPr/>
        </p:nvSpPr>
        <p:spPr>
          <a:xfrm>
            <a:off x="1018509" y="1790653"/>
            <a:ext cx="10334347" cy="3932360"/>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500"/>
              </a:spcBef>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300"/>
              </a:spcBef>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6pPr>
            <a:lvl7pPr marL="29718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7pPr>
            <a:lvl8pPr marL="34290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8pPr>
            <a:lvl9pPr marL="3886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9pPr>
          </a:lstStyle>
          <a:p>
            <a:pPr marL="342900" lvl="0" indent="-342900" algn="just">
              <a:lnSpc>
                <a:spcPct val="150000"/>
              </a:lnSpc>
              <a:buFont typeface="+mj-lt"/>
              <a:buAutoNum type="arabicPeriod"/>
            </a:pPr>
            <a:r>
              <a:rPr lang="en-MY" dirty="0">
                <a:effectLst/>
                <a:latin typeface="Arial" panose="020B0604020202020204" pitchFamily="34" charset="0"/>
                <a:ea typeface="Times New Roman" panose="02020603050405020304" pitchFamily="18" charset="0"/>
                <a:cs typeface="Arial" panose="020B0604020202020204" pitchFamily="34" charset="0"/>
              </a:rPr>
              <a:t>Design and fabrication of T-junction and offset T-junction microchannels using electric drill machine. </a:t>
            </a:r>
          </a:p>
          <a:p>
            <a:pPr marL="342900" lvl="0" indent="-342900" algn="just">
              <a:lnSpc>
                <a:spcPct val="150000"/>
              </a:lnSpc>
              <a:buFont typeface="+mj-lt"/>
              <a:buAutoNum type="arabicPeriod"/>
            </a:pPr>
            <a:r>
              <a:rPr lang="en-MY" dirty="0">
                <a:effectLst/>
                <a:latin typeface="Arial" panose="020B0604020202020204" pitchFamily="34" charset="0"/>
                <a:ea typeface="Times New Roman" panose="02020603050405020304" pitchFamily="18" charset="0"/>
                <a:cs typeface="Arial" panose="020B0604020202020204" pitchFamily="34" charset="0"/>
              </a:rPr>
              <a:t>Characterization of dissimilar liquids’ mixing performance inside T-junction and offset T-junction microchannels in the range of 5 ≤ Re ≤ 50.</a:t>
            </a:r>
          </a:p>
          <a:p>
            <a:pPr marL="342900" lvl="0" indent="-342900" algn="just">
              <a:lnSpc>
                <a:spcPct val="150000"/>
              </a:lnSpc>
              <a:spcAft>
                <a:spcPts val="600"/>
              </a:spcAft>
              <a:buFont typeface="+mj-lt"/>
              <a:buAutoNum type="arabicPeriod"/>
            </a:pPr>
            <a:r>
              <a:rPr lang="en-MY" dirty="0">
                <a:effectLst/>
                <a:latin typeface="Arial" panose="020B0604020202020204" pitchFamily="34" charset="0"/>
                <a:ea typeface="Times New Roman" panose="02020603050405020304" pitchFamily="18" charset="0"/>
                <a:cs typeface="Arial" panose="020B0604020202020204" pitchFamily="34" charset="0"/>
              </a:rPr>
              <a:t>Comparison and investigation of droplet behaviours inside offset T-junction microchannel having different inlet and outlet radiuses i.e., 400 µm, 500 µm, 750 µm and 1000 µm via micro-PIV technique.</a:t>
            </a:r>
          </a:p>
        </p:txBody>
      </p:sp>
      <p:sp>
        <p:nvSpPr>
          <p:cNvPr id="8" name="Title 1">
            <a:extLst>
              <a:ext uri="{FF2B5EF4-FFF2-40B4-BE49-F238E27FC236}">
                <a16:creationId xmlns:a16="http://schemas.microsoft.com/office/drawing/2014/main" id="{B6E89BAB-1B63-4305-A15C-9894A3C53EEE}"/>
              </a:ext>
            </a:extLst>
          </p:cNvPr>
          <p:cNvSpPr>
            <a:spLocks noGrp="1"/>
          </p:cNvSpPr>
          <p:nvPr>
            <p:ph type="title"/>
          </p:nvPr>
        </p:nvSpPr>
        <p:spPr>
          <a:xfrm>
            <a:off x="581194" y="545403"/>
            <a:ext cx="11029616" cy="1056974"/>
          </a:xfrm>
        </p:spPr>
        <p:txBody>
          <a:bodyPr>
            <a:normAutofit/>
          </a:bodyPr>
          <a:lstStyle/>
          <a:p>
            <a:r>
              <a:rPr lang="en-US" sz="3600" b="1" cap="none" dirty="0">
                <a:latin typeface="Arial" panose="020B0604020202020204" pitchFamily="34" charset="0"/>
                <a:cs typeface="Arial" panose="020B0604020202020204" pitchFamily="34" charset="0"/>
              </a:rPr>
              <a:t>Scope of Study:</a:t>
            </a:r>
            <a:endParaRPr lang="en-MY" sz="3600" b="1" cap="none" dirty="0">
              <a:latin typeface="Arial" panose="020B0604020202020204" pitchFamily="34" charset="0"/>
              <a:cs typeface="Arial" panose="020B0604020202020204" pitchFamily="34" charset="0"/>
            </a:endParaRPr>
          </a:p>
        </p:txBody>
      </p:sp>
      <p:pic>
        <p:nvPicPr>
          <p:cNvPr id="9" name="Content Placeholder 15">
            <a:extLst>
              <a:ext uri="{FF2B5EF4-FFF2-40B4-BE49-F238E27FC236}">
                <a16:creationId xmlns:a16="http://schemas.microsoft.com/office/drawing/2014/main" id="{A9A66143-ED3C-493A-AAF5-1D6724B232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Tree>
    <p:extLst>
      <p:ext uri="{BB962C8B-B14F-4D97-AF65-F5344CB8AC3E}">
        <p14:creationId xmlns:p14="http://schemas.microsoft.com/office/powerpoint/2010/main" val="1363363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680CEDC-8370-4B46-84C4-D01B0B1037D5}"/>
              </a:ext>
            </a:extLst>
          </p:cNvPr>
          <p:cNvSpPr>
            <a:spLocks noGrp="1"/>
          </p:cNvSpPr>
          <p:nvPr>
            <p:ph type="sldNum" sz="quarter" idx="12"/>
          </p:nvPr>
        </p:nvSpPr>
        <p:spPr/>
        <p:txBody>
          <a:bodyPr/>
          <a:lstStyle/>
          <a:p>
            <a:fld id="{3A98EE3D-8CD1-4C3F-BD1C-C98C9596463C}" type="slidenum">
              <a:rPr lang="en-US" smtClean="0"/>
              <a:t>12</a:t>
            </a:fld>
            <a:endParaRPr lang="en-US" dirty="0"/>
          </a:p>
        </p:txBody>
      </p:sp>
      <p:sp>
        <p:nvSpPr>
          <p:cNvPr id="7" name="Content Placeholder 2">
            <a:extLst>
              <a:ext uri="{FF2B5EF4-FFF2-40B4-BE49-F238E27FC236}">
                <a16:creationId xmlns:a16="http://schemas.microsoft.com/office/drawing/2014/main" id="{6F1B36C2-471C-480D-B7E5-11E4C435458B}"/>
              </a:ext>
            </a:extLst>
          </p:cNvPr>
          <p:cNvSpPr txBox="1">
            <a:spLocks/>
          </p:cNvSpPr>
          <p:nvPr/>
        </p:nvSpPr>
        <p:spPr>
          <a:xfrm>
            <a:off x="918227" y="1602376"/>
            <a:ext cx="10355546" cy="3683727"/>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500"/>
              </a:spcBef>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300"/>
              </a:spcBef>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6pPr>
            <a:lvl7pPr marL="29718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7pPr>
            <a:lvl8pPr marL="34290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8pPr>
            <a:lvl9pPr marL="3886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9pPr>
          </a:lstStyle>
          <a:p>
            <a:pPr marL="342900" lvl="0" indent="-342900" algn="just">
              <a:lnSpc>
                <a:spcPct val="150000"/>
              </a:lnSpc>
              <a:buFont typeface="+mj-lt"/>
              <a:buAutoNum type="arabicPeriod"/>
            </a:pPr>
            <a:r>
              <a:rPr lang="en-MY" sz="2000" dirty="0">
                <a:effectLst/>
                <a:latin typeface="Arial" panose="020B0604020202020204" pitchFamily="34" charset="0"/>
                <a:ea typeface="Times New Roman" panose="02020603050405020304" pitchFamily="18" charset="0"/>
                <a:cs typeface="Arial" panose="020B0604020202020204" pitchFamily="34" charset="0"/>
              </a:rPr>
              <a:t>For miscible mixing experiments, the mixing performance for low Re is directly proportional to the mixing time. This is because higher residence time inside the microchannel allows for higher molecular diffusion as the flow rate of the mixing liquids is low. As Re increases, massive convective diffusion dominates the flow which will influence the mixing process and performance. </a:t>
            </a:r>
          </a:p>
          <a:p>
            <a:pPr marL="342900" lvl="0" indent="-342900" algn="just">
              <a:lnSpc>
                <a:spcPct val="150000"/>
              </a:lnSpc>
              <a:spcAft>
                <a:spcPts val="600"/>
              </a:spcAft>
              <a:buFont typeface="+mj-lt"/>
              <a:buAutoNum type="arabicPeriod"/>
            </a:pPr>
            <a:r>
              <a:rPr lang="en-MY" sz="2000" dirty="0">
                <a:effectLst/>
                <a:latin typeface="Arial" panose="020B0604020202020204" pitchFamily="34" charset="0"/>
                <a:ea typeface="Times New Roman" panose="02020603050405020304" pitchFamily="18" charset="0"/>
                <a:cs typeface="Arial" panose="020B0604020202020204" pitchFamily="34" charset="0"/>
              </a:rPr>
              <a:t>Viscosity-density difference contributes to the increases of mixing index as high viscous and more dense liquid pushes a low viscous and less dense liquid from the channel wall which will result in an increase of the interface area and consequently improves the mixing in this regime. </a:t>
            </a:r>
          </a:p>
        </p:txBody>
      </p:sp>
      <p:sp>
        <p:nvSpPr>
          <p:cNvPr id="8" name="Title 1">
            <a:extLst>
              <a:ext uri="{FF2B5EF4-FFF2-40B4-BE49-F238E27FC236}">
                <a16:creationId xmlns:a16="http://schemas.microsoft.com/office/drawing/2014/main" id="{B6E89BAB-1B63-4305-A15C-9894A3C53EEE}"/>
              </a:ext>
            </a:extLst>
          </p:cNvPr>
          <p:cNvSpPr>
            <a:spLocks noGrp="1"/>
          </p:cNvSpPr>
          <p:nvPr>
            <p:ph type="title"/>
          </p:nvPr>
        </p:nvSpPr>
        <p:spPr>
          <a:xfrm>
            <a:off x="581194" y="545403"/>
            <a:ext cx="11029616" cy="1056974"/>
          </a:xfrm>
        </p:spPr>
        <p:txBody>
          <a:bodyPr>
            <a:normAutofit/>
          </a:bodyPr>
          <a:lstStyle/>
          <a:p>
            <a:r>
              <a:rPr lang="en-US" sz="3600" b="1" cap="none" dirty="0">
                <a:latin typeface="Arial" panose="020B0604020202020204" pitchFamily="34" charset="0"/>
                <a:cs typeface="Arial" panose="020B0604020202020204" pitchFamily="34" charset="0"/>
              </a:rPr>
              <a:t>Hypothesis:</a:t>
            </a:r>
            <a:endParaRPr lang="en-MY" sz="3600" b="1" cap="none" dirty="0">
              <a:latin typeface="Arial" panose="020B0604020202020204" pitchFamily="34" charset="0"/>
              <a:cs typeface="Arial" panose="020B0604020202020204" pitchFamily="34" charset="0"/>
            </a:endParaRPr>
          </a:p>
        </p:txBody>
      </p:sp>
      <p:pic>
        <p:nvPicPr>
          <p:cNvPr id="9" name="Content Placeholder 15">
            <a:extLst>
              <a:ext uri="{FF2B5EF4-FFF2-40B4-BE49-F238E27FC236}">
                <a16:creationId xmlns:a16="http://schemas.microsoft.com/office/drawing/2014/main" id="{A9A66143-ED3C-493A-AAF5-1D6724B232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Tree>
    <p:extLst>
      <p:ext uri="{BB962C8B-B14F-4D97-AF65-F5344CB8AC3E}">
        <p14:creationId xmlns:p14="http://schemas.microsoft.com/office/powerpoint/2010/main" val="2228897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680CEDC-8370-4B46-84C4-D01B0B1037D5}"/>
              </a:ext>
            </a:extLst>
          </p:cNvPr>
          <p:cNvSpPr>
            <a:spLocks noGrp="1"/>
          </p:cNvSpPr>
          <p:nvPr>
            <p:ph type="sldNum" sz="quarter" idx="12"/>
          </p:nvPr>
        </p:nvSpPr>
        <p:spPr/>
        <p:txBody>
          <a:bodyPr/>
          <a:lstStyle/>
          <a:p>
            <a:fld id="{3A98EE3D-8CD1-4C3F-BD1C-C98C9596463C}" type="slidenum">
              <a:rPr lang="en-US" smtClean="0"/>
              <a:t>13</a:t>
            </a:fld>
            <a:endParaRPr lang="en-US" dirty="0"/>
          </a:p>
        </p:txBody>
      </p:sp>
      <p:sp>
        <p:nvSpPr>
          <p:cNvPr id="7" name="Content Placeholder 2">
            <a:extLst>
              <a:ext uri="{FF2B5EF4-FFF2-40B4-BE49-F238E27FC236}">
                <a16:creationId xmlns:a16="http://schemas.microsoft.com/office/drawing/2014/main" id="{6F1B36C2-471C-480D-B7E5-11E4C435458B}"/>
              </a:ext>
            </a:extLst>
          </p:cNvPr>
          <p:cNvSpPr txBox="1">
            <a:spLocks/>
          </p:cNvSpPr>
          <p:nvPr/>
        </p:nvSpPr>
        <p:spPr>
          <a:xfrm>
            <a:off x="997310" y="1785256"/>
            <a:ext cx="10355546" cy="4308913"/>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500"/>
              </a:spcBef>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300"/>
              </a:spcBef>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6pPr>
            <a:lvl7pPr marL="29718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7pPr>
            <a:lvl8pPr marL="34290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8pPr>
            <a:lvl9pPr marL="3886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9pPr>
          </a:lstStyle>
          <a:p>
            <a:pPr marL="342900" lvl="0" indent="-342900" algn="just">
              <a:lnSpc>
                <a:spcPct val="150000"/>
              </a:lnSpc>
              <a:buFont typeface="+mj-lt"/>
              <a:buAutoNum type="arabicPeriod" startAt="3"/>
            </a:pPr>
            <a:r>
              <a:rPr lang="en-MY" sz="2000" dirty="0">
                <a:effectLst/>
                <a:latin typeface="Arial" panose="020B0604020202020204" pitchFamily="34" charset="0"/>
                <a:ea typeface="Times New Roman" panose="02020603050405020304" pitchFamily="18" charset="0"/>
                <a:cs typeface="Arial" panose="020B0604020202020204" pitchFamily="34" charset="0"/>
              </a:rPr>
              <a:t>Molecular diffusion process between immiscible liquids is difficult compare to the miscible mixing liquids. Chaotic mixing may take place at the direct intersection of T-junction microchannel which will make offset T-junction microchannel offer better mixing performance due to the more space (indirect collision) and less momentum between the liquid-liquid interaction. </a:t>
            </a:r>
          </a:p>
          <a:p>
            <a:pPr marL="342900" lvl="0" indent="-342900" algn="just">
              <a:lnSpc>
                <a:spcPct val="150000"/>
              </a:lnSpc>
              <a:spcAft>
                <a:spcPts val="600"/>
              </a:spcAft>
              <a:buFont typeface="+mj-lt"/>
              <a:buAutoNum type="arabicPeriod" startAt="3"/>
            </a:pPr>
            <a:r>
              <a:rPr lang="en-MY" sz="2000" dirty="0">
                <a:effectLst/>
                <a:latin typeface="Arial" panose="020B0604020202020204" pitchFamily="34" charset="0"/>
                <a:ea typeface="Times New Roman" panose="02020603050405020304" pitchFamily="18" charset="0"/>
                <a:cs typeface="Arial" panose="020B0604020202020204" pitchFamily="34" charset="0"/>
              </a:rPr>
              <a:t>The microchannel with smaller radius has higher disperse phase’s velocity than the channel with bigger radius. An increase in cross-sectional area and a decrease in disperse phase’s velocity could result from increasing the radius of offset T-junction microchannel.</a:t>
            </a:r>
          </a:p>
        </p:txBody>
      </p:sp>
      <p:sp>
        <p:nvSpPr>
          <p:cNvPr id="8" name="Title 1">
            <a:extLst>
              <a:ext uri="{FF2B5EF4-FFF2-40B4-BE49-F238E27FC236}">
                <a16:creationId xmlns:a16="http://schemas.microsoft.com/office/drawing/2014/main" id="{B6E89BAB-1B63-4305-A15C-9894A3C53EEE}"/>
              </a:ext>
            </a:extLst>
          </p:cNvPr>
          <p:cNvSpPr>
            <a:spLocks noGrp="1"/>
          </p:cNvSpPr>
          <p:nvPr>
            <p:ph type="title"/>
          </p:nvPr>
        </p:nvSpPr>
        <p:spPr>
          <a:xfrm>
            <a:off x="581194" y="545403"/>
            <a:ext cx="11029616" cy="1056974"/>
          </a:xfrm>
        </p:spPr>
        <p:txBody>
          <a:bodyPr>
            <a:normAutofit/>
          </a:bodyPr>
          <a:lstStyle/>
          <a:p>
            <a:r>
              <a:rPr lang="en-US" sz="3600" b="1" cap="none" dirty="0">
                <a:latin typeface="Arial" panose="020B0604020202020204" pitchFamily="34" charset="0"/>
                <a:cs typeface="Arial" panose="020B0604020202020204" pitchFamily="34" charset="0"/>
              </a:rPr>
              <a:t>Hypothesis:</a:t>
            </a:r>
            <a:endParaRPr lang="en-MY" sz="3600" b="1" cap="none" dirty="0">
              <a:latin typeface="Arial" panose="020B0604020202020204" pitchFamily="34" charset="0"/>
              <a:cs typeface="Arial" panose="020B0604020202020204" pitchFamily="34" charset="0"/>
            </a:endParaRPr>
          </a:p>
        </p:txBody>
      </p:sp>
      <p:pic>
        <p:nvPicPr>
          <p:cNvPr id="9" name="Content Placeholder 15">
            <a:extLst>
              <a:ext uri="{FF2B5EF4-FFF2-40B4-BE49-F238E27FC236}">
                <a16:creationId xmlns:a16="http://schemas.microsoft.com/office/drawing/2014/main" id="{A9A66143-ED3C-493A-AAF5-1D6724B232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Tree>
    <p:extLst>
      <p:ext uri="{BB962C8B-B14F-4D97-AF65-F5344CB8AC3E}">
        <p14:creationId xmlns:p14="http://schemas.microsoft.com/office/powerpoint/2010/main" val="3721018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680CEDC-8370-4B46-84C4-D01B0B1037D5}"/>
              </a:ext>
            </a:extLst>
          </p:cNvPr>
          <p:cNvSpPr>
            <a:spLocks noGrp="1"/>
          </p:cNvSpPr>
          <p:nvPr>
            <p:ph type="sldNum" sz="quarter" idx="12"/>
          </p:nvPr>
        </p:nvSpPr>
        <p:spPr/>
        <p:txBody>
          <a:bodyPr/>
          <a:lstStyle/>
          <a:p>
            <a:fld id="{3A98EE3D-8CD1-4C3F-BD1C-C98C9596463C}" type="slidenum">
              <a:rPr lang="en-US" smtClean="0"/>
              <a:t>14</a:t>
            </a:fld>
            <a:endParaRPr lang="en-US" dirty="0"/>
          </a:p>
        </p:txBody>
      </p:sp>
      <p:sp>
        <p:nvSpPr>
          <p:cNvPr id="7" name="Content Placeholder 2">
            <a:extLst>
              <a:ext uri="{FF2B5EF4-FFF2-40B4-BE49-F238E27FC236}">
                <a16:creationId xmlns:a16="http://schemas.microsoft.com/office/drawing/2014/main" id="{6F1B36C2-471C-480D-B7E5-11E4C435458B}"/>
              </a:ext>
            </a:extLst>
          </p:cNvPr>
          <p:cNvSpPr txBox="1">
            <a:spLocks/>
          </p:cNvSpPr>
          <p:nvPr/>
        </p:nvSpPr>
        <p:spPr>
          <a:xfrm>
            <a:off x="1343491" y="1819175"/>
            <a:ext cx="9741064" cy="3683727"/>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500"/>
              </a:spcBef>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300"/>
              </a:spcBef>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6pPr>
            <a:lvl7pPr marL="29718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7pPr>
            <a:lvl8pPr marL="34290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8pPr>
            <a:lvl9pPr marL="3886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9pPr>
          </a:lstStyle>
          <a:p>
            <a:pPr marL="342900" lvl="0" indent="-342900" algn="just">
              <a:lnSpc>
                <a:spcPct val="200000"/>
              </a:lnSpc>
              <a:buFont typeface="+mj-lt"/>
              <a:buAutoNum type="arabicPeriod" startAt="5"/>
            </a:pPr>
            <a:r>
              <a:rPr lang="en-MY" sz="2000" dirty="0">
                <a:effectLst/>
                <a:latin typeface="Arial" panose="020B0604020202020204" pitchFamily="34" charset="0"/>
                <a:ea typeface="Times New Roman" panose="02020603050405020304" pitchFamily="18" charset="0"/>
                <a:cs typeface="Arial" panose="020B0604020202020204" pitchFamily="34" charset="0"/>
              </a:rPr>
              <a:t>The size of the droplets is getting bigger and may nearly equal to the microchannel’s width as the radius of microchannel increases. </a:t>
            </a:r>
          </a:p>
          <a:p>
            <a:pPr marL="342900" lvl="0" indent="-342900" algn="just">
              <a:lnSpc>
                <a:spcPct val="200000"/>
              </a:lnSpc>
              <a:spcAft>
                <a:spcPts val="600"/>
              </a:spcAft>
              <a:buFont typeface="+mj-lt"/>
              <a:buAutoNum type="arabicPeriod" startAt="5"/>
            </a:pPr>
            <a:r>
              <a:rPr lang="en-MY" sz="2000" dirty="0">
                <a:effectLst/>
                <a:latin typeface="Arial" panose="020B0604020202020204" pitchFamily="34" charset="0"/>
                <a:ea typeface="Times New Roman" panose="02020603050405020304" pitchFamily="18" charset="0"/>
                <a:cs typeface="Arial" panose="020B0604020202020204" pitchFamily="34" charset="0"/>
              </a:rPr>
              <a:t>The vector and velocity magnitude data of this droplet generation experiment should be in an agreement with Hagen-Poiseuille flow equation, which explains a minor increase in the channel’s internal diameter results in a substantial increase in overall liquid flow.</a:t>
            </a:r>
          </a:p>
        </p:txBody>
      </p:sp>
      <p:sp>
        <p:nvSpPr>
          <p:cNvPr id="8" name="Title 1">
            <a:extLst>
              <a:ext uri="{FF2B5EF4-FFF2-40B4-BE49-F238E27FC236}">
                <a16:creationId xmlns:a16="http://schemas.microsoft.com/office/drawing/2014/main" id="{B6E89BAB-1B63-4305-A15C-9894A3C53EEE}"/>
              </a:ext>
            </a:extLst>
          </p:cNvPr>
          <p:cNvSpPr>
            <a:spLocks noGrp="1"/>
          </p:cNvSpPr>
          <p:nvPr>
            <p:ph type="title"/>
          </p:nvPr>
        </p:nvSpPr>
        <p:spPr>
          <a:xfrm>
            <a:off x="581194" y="545403"/>
            <a:ext cx="11029616" cy="1056974"/>
          </a:xfrm>
        </p:spPr>
        <p:txBody>
          <a:bodyPr>
            <a:normAutofit/>
          </a:bodyPr>
          <a:lstStyle/>
          <a:p>
            <a:r>
              <a:rPr lang="en-US" sz="3600" b="1" cap="none" dirty="0">
                <a:latin typeface="Arial" panose="020B0604020202020204" pitchFamily="34" charset="0"/>
                <a:cs typeface="Arial" panose="020B0604020202020204" pitchFamily="34" charset="0"/>
              </a:rPr>
              <a:t>Hypothesis:</a:t>
            </a:r>
            <a:endParaRPr lang="en-MY" sz="3600" b="1" cap="none" dirty="0">
              <a:latin typeface="Arial" panose="020B0604020202020204" pitchFamily="34" charset="0"/>
              <a:cs typeface="Arial" panose="020B0604020202020204" pitchFamily="34" charset="0"/>
            </a:endParaRPr>
          </a:p>
        </p:txBody>
      </p:sp>
      <p:pic>
        <p:nvPicPr>
          <p:cNvPr id="9" name="Content Placeholder 15">
            <a:extLst>
              <a:ext uri="{FF2B5EF4-FFF2-40B4-BE49-F238E27FC236}">
                <a16:creationId xmlns:a16="http://schemas.microsoft.com/office/drawing/2014/main" id="{A9A66143-ED3C-493A-AAF5-1D6724B232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Tree>
    <p:extLst>
      <p:ext uri="{BB962C8B-B14F-4D97-AF65-F5344CB8AC3E}">
        <p14:creationId xmlns:p14="http://schemas.microsoft.com/office/powerpoint/2010/main" val="3383208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680CEDC-8370-4B46-84C4-D01B0B1037D5}"/>
              </a:ext>
            </a:extLst>
          </p:cNvPr>
          <p:cNvSpPr>
            <a:spLocks noGrp="1"/>
          </p:cNvSpPr>
          <p:nvPr>
            <p:ph type="sldNum" sz="quarter" idx="12"/>
          </p:nvPr>
        </p:nvSpPr>
        <p:spPr/>
        <p:txBody>
          <a:bodyPr/>
          <a:lstStyle/>
          <a:p>
            <a:fld id="{3A98EE3D-8CD1-4C3F-BD1C-C98C9596463C}" type="slidenum">
              <a:rPr lang="en-US" smtClean="0"/>
              <a:t>15</a:t>
            </a:fld>
            <a:endParaRPr lang="en-US" dirty="0"/>
          </a:p>
        </p:txBody>
      </p:sp>
      <p:sp>
        <p:nvSpPr>
          <p:cNvPr id="7" name="Content Placeholder 2">
            <a:extLst>
              <a:ext uri="{FF2B5EF4-FFF2-40B4-BE49-F238E27FC236}">
                <a16:creationId xmlns:a16="http://schemas.microsoft.com/office/drawing/2014/main" id="{6F1B36C2-471C-480D-B7E5-11E4C435458B}"/>
              </a:ext>
            </a:extLst>
          </p:cNvPr>
          <p:cNvSpPr txBox="1">
            <a:spLocks/>
          </p:cNvSpPr>
          <p:nvPr/>
        </p:nvSpPr>
        <p:spPr>
          <a:xfrm>
            <a:off x="1331357" y="1884966"/>
            <a:ext cx="9529286" cy="3932360"/>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500"/>
              </a:spcBef>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300"/>
              </a:spcBef>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6pPr>
            <a:lvl7pPr marL="29718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7pPr>
            <a:lvl8pPr marL="34290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8pPr>
            <a:lvl9pPr marL="3886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9pPr>
          </a:lstStyle>
          <a:p>
            <a:pPr marL="457200" marR="0" lvl="0" indent="-457200" algn="just" defTabSz="914400" rtl="0" eaLnBrk="1" fontAlgn="auto" latinLnBrk="0" hangingPunct="1">
              <a:lnSpc>
                <a:spcPct val="150000"/>
              </a:lnSpc>
              <a:spcBef>
                <a:spcPts val="1500"/>
              </a:spcBef>
              <a:spcAft>
                <a:spcPts val="0"/>
              </a:spcAft>
              <a:buClrTx/>
              <a:buSzTx/>
              <a:buFont typeface="+mj-lt"/>
              <a:buAutoNum type="arabicPeriod"/>
              <a:tabLst/>
              <a:defRPr/>
            </a:pPr>
            <a:r>
              <a:rPr lang="en-US" sz="2400" dirty="0">
                <a:latin typeface="Arial" panose="020B0604020202020204" pitchFamily="34" charset="0"/>
                <a:cs typeface="Arial" panose="020B0604020202020204" pitchFamily="34" charset="0"/>
              </a:rPr>
              <a:t>To design and fabricate T-junction and offset T-junction microchannels </a:t>
            </a:r>
          </a:p>
          <a:p>
            <a:pPr marL="457200" marR="0" lvl="0" indent="-457200" algn="just" defTabSz="914400" rtl="0" eaLnBrk="1" fontAlgn="auto" latinLnBrk="0" hangingPunct="1">
              <a:lnSpc>
                <a:spcPct val="150000"/>
              </a:lnSpc>
              <a:spcBef>
                <a:spcPts val="1500"/>
              </a:spcBef>
              <a:spcAft>
                <a:spcPts val="0"/>
              </a:spcAft>
              <a:buClrTx/>
              <a:buSzTx/>
              <a:buFont typeface="+mj-lt"/>
              <a:buAutoNum type="arabicPeriod"/>
              <a:tabLst/>
              <a:defRPr/>
            </a:pPr>
            <a:r>
              <a:rPr lang="en-US" sz="2400" dirty="0">
                <a:latin typeface="Arial" panose="020B0604020202020204" pitchFamily="34" charset="0"/>
                <a:cs typeface="Arial" panose="020B0604020202020204" pitchFamily="34" charset="0"/>
              </a:rPr>
              <a:t>To characterize mixing index of dissimilar liquids inside T-junction and offset T-junction microchannels  </a:t>
            </a:r>
          </a:p>
          <a:p>
            <a:pPr marL="457200" marR="0" lvl="0" indent="-457200" algn="just" defTabSz="914400" rtl="0" eaLnBrk="1" fontAlgn="auto" latinLnBrk="0" hangingPunct="1">
              <a:lnSpc>
                <a:spcPct val="150000"/>
              </a:lnSpc>
              <a:spcBef>
                <a:spcPts val="1500"/>
              </a:spcBef>
              <a:spcAft>
                <a:spcPts val="0"/>
              </a:spcAft>
              <a:buClrTx/>
              <a:buSzTx/>
              <a:buFont typeface="+mj-lt"/>
              <a:buAutoNum type="arabicPeriod"/>
              <a:tabLst/>
              <a:defRPr/>
            </a:pPr>
            <a:r>
              <a:rPr lang="en-US" sz="2400" dirty="0">
                <a:latin typeface="Arial" panose="020B0604020202020204" pitchFamily="34" charset="0"/>
                <a:cs typeface="Arial" panose="020B0604020202020204" pitchFamily="34" charset="0"/>
              </a:rPr>
              <a:t>To investigate the effect of offset T-junction microchannel’s size on water-in-oil droplet’s behaviors using micro-PIV technique</a:t>
            </a: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B6E89BAB-1B63-4305-A15C-9894A3C53EEE}"/>
              </a:ext>
            </a:extLst>
          </p:cNvPr>
          <p:cNvSpPr>
            <a:spLocks noGrp="1"/>
          </p:cNvSpPr>
          <p:nvPr>
            <p:ph type="title"/>
          </p:nvPr>
        </p:nvSpPr>
        <p:spPr>
          <a:xfrm>
            <a:off x="581194" y="545403"/>
            <a:ext cx="11029616" cy="1056974"/>
          </a:xfrm>
        </p:spPr>
        <p:txBody>
          <a:bodyPr>
            <a:normAutofit/>
          </a:bodyPr>
          <a:lstStyle/>
          <a:p>
            <a:r>
              <a:rPr lang="en-US" sz="3600" b="1" cap="none" dirty="0">
                <a:latin typeface="Arial" panose="020B0604020202020204" pitchFamily="34" charset="0"/>
                <a:cs typeface="Arial" panose="020B0604020202020204" pitchFamily="34" charset="0"/>
              </a:rPr>
              <a:t>Objectives:</a:t>
            </a:r>
            <a:endParaRPr lang="en-MY" sz="3600" b="1" cap="none" dirty="0">
              <a:latin typeface="Arial" panose="020B0604020202020204" pitchFamily="34" charset="0"/>
              <a:cs typeface="Arial" panose="020B0604020202020204" pitchFamily="34" charset="0"/>
            </a:endParaRPr>
          </a:p>
        </p:txBody>
      </p:sp>
      <p:pic>
        <p:nvPicPr>
          <p:cNvPr id="9" name="Content Placeholder 15">
            <a:extLst>
              <a:ext uri="{FF2B5EF4-FFF2-40B4-BE49-F238E27FC236}">
                <a16:creationId xmlns:a16="http://schemas.microsoft.com/office/drawing/2014/main" id="{A9A66143-ED3C-493A-AAF5-1D6724B232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Tree>
    <p:extLst>
      <p:ext uri="{BB962C8B-B14F-4D97-AF65-F5344CB8AC3E}">
        <p14:creationId xmlns:p14="http://schemas.microsoft.com/office/powerpoint/2010/main" val="3224091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249B7ACE-C0A5-497C-9144-537408C1BFDD}"/>
              </a:ext>
            </a:extLst>
          </p:cNvPr>
          <p:cNvGrpSpPr/>
          <p:nvPr/>
        </p:nvGrpSpPr>
        <p:grpSpPr>
          <a:xfrm>
            <a:off x="1092856" y="1653228"/>
            <a:ext cx="10260000" cy="3600000"/>
            <a:chOff x="1344871" y="1190795"/>
            <a:chExt cx="9766152" cy="3204000"/>
          </a:xfrm>
        </p:grpSpPr>
        <p:grpSp>
          <p:nvGrpSpPr>
            <p:cNvPr id="49" name="Group 48">
              <a:extLst>
                <a:ext uri="{FF2B5EF4-FFF2-40B4-BE49-F238E27FC236}">
                  <a16:creationId xmlns:a16="http://schemas.microsoft.com/office/drawing/2014/main" id="{EA882A70-3434-4C7A-A546-3A67E614686B}"/>
                </a:ext>
              </a:extLst>
            </p:cNvPr>
            <p:cNvGrpSpPr/>
            <p:nvPr/>
          </p:nvGrpSpPr>
          <p:grpSpPr>
            <a:xfrm>
              <a:off x="1344871" y="1240601"/>
              <a:ext cx="4875759" cy="3154194"/>
              <a:chOff x="1344871" y="1240601"/>
              <a:chExt cx="4875759" cy="3154194"/>
            </a:xfrm>
          </p:grpSpPr>
          <p:grpSp>
            <p:nvGrpSpPr>
              <p:cNvPr id="10" name="Group 9">
                <a:extLst>
                  <a:ext uri="{FF2B5EF4-FFF2-40B4-BE49-F238E27FC236}">
                    <a16:creationId xmlns:a16="http://schemas.microsoft.com/office/drawing/2014/main" id="{D7982C95-07EF-46A0-A07C-168105B3538E}"/>
                  </a:ext>
                </a:extLst>
              </p:cNvPr>
              <p:cNvGrpSpPr/>
              <p:nvPr/>
            </p:nvGrpSpPr>
            <p:grpSpPr>
              <a:xfrm>
                <a:off x="2080630" y="1306899"/>
                <a:ext cx="4140000" cy="3087896"/>
                <a:chOff x="1224454" y="336206"/>
                <a:chExt cx="3783045" cy="2722376"/>
              </a:xfrm>
            </p:grpSpPr>
            <p:pic>
              <p:nvPicPr>
                <p:cNvPr id="12" name="Picture 11">
                  <a:extLst>
                    <a:ext uri="{FF2B5EF4-FFF2-40B4-BE49-F238E27FC236}">
                      <a16:creationId xmlns:a16="http://schemas.microsoft.com/office/drawing/2014/main" id="{146CAA7D-09E1-40FB-8E61-317E2D7B0621}"/>
                    </a:ext>
                  </a:extLst>
                </p:cNvPr>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36950" t="26664" r="37666" b="29788"/>
                <a:stretch/>
              </p:blipFill>
              <p:spPr bwMode="auto">
                <a:xfrm rot="10800000">
                  <a:off x="2171701" y="795232"/>
                  <a:ext cx="1980000" cy="1800000"/>
                </a:xfrm>
                <a:prstGeom prst="rect">
                  <a:avLst/>
                </a:prstGeom>
                <a:noFill/>
                <a:ln>
                  <a:noFill/>
                </a:ln>
                <a:extLst>
                  <a:ext uri="{53640926-AAD7-44D8-BBD7-CCE9431645EC}">
                    <a14:shadowObscured xmlns:a14="http://schemas.microsoft.com/office/drawing/2010/main"/>
                  </a:ext>
                </a:extLst>
              </p:spPr>
            </p:pic>
            <p:cxnSp>
              <p:nvCxnSpPr>
                <p:cNvPr id="13" name="Straight Connector 12">
                  <a:extLst>
                    <a:ext uri="{FF2B5EF4-FFF2-40B4-BE49-F238E27FC236}">
                      <a16:creationId xmlns:a16="http://schemas.microsoft.com/office/drawing/2014/main" id="{B862C775-8F1E-4A4B-BDB3-76CFBC1CD5FC}"/>
                    </a:ext>
                  </a:extLst>
                </p:cNvPr>
                <p:cNvCxnSpPr/>
                <p:nvPr/>
              </p:nvCxnSpPr>
              <p:spPr>
                <a:xfrm rot="16200000">
                  <a:off x="1933453" y="1092986"/>
                  <a:ext cx="1044000" cy="9780"/>
                </a:xfrm>
                <a:prstGeom prst="line">
                  <a:avLst/>
                </a:prstGeom>
                <a:noFill/>
                <a:ln w="6350" cap="flat" cmpd="sng" algn="ctr">
                  <a:solidFill>
                    <a:schemeClr val="tx1"/>
                  </a:solidFill>
                  <a:prstDash val="solid"/>
                  <a:miter lim="800000"/>
                </a:ln>
                <a:effectLst/>
              </p:spPr>
            </p:cxnSp>
            <p:cxnSp>
              <p:nvCxnSpPr>
                <p:cNvPr id="14" name="Straight Connector 13">
                  <a:extLst>
                    <a:ext uri="{FF2B5EF4-FFF2-40B4-BE49-F238E27FC236}">
                      <a16:creationId xmlns:a16="http://schemas.microsoft.com/office/drawing/2014/main" id="{6C7EA0F6-3103-489B-9E1C-47CCD07B5050}"/>
                    </a:ext>
                  </a:extLst>
                </p:cNvPr>
                <p:cNvCxnSpPr/>
                <p:nvPr/>
              </p:nvCxnSpPr>
              <p:spPr>
                <a:xfrm rot="16200000">
                  <a:off x="3334090" y="1092094"/>
                  <a:ext cx="1044000" cy="9525"/>
                </a:xfrm>
                <a:prstGeom prst="line">
                  <a:avLst/>
                </a:prstGeom>
                <a:noFill/>
                <a:ln w="6350" cap="flat" cmpd="sng" algn="ctr">
                  <a:solidFill>
                    <a:schemeClr val="tx1"/>
                  </a:solidFill>
                  <a:prstDash val="solid"/>
                  <a:miter lim="800000"/>
                </a:ln>
                <a:effectLst/>
              </p:spPr>
            </p:cxnSp>
            <p:cxnSp>
              <p:nvCxnSpPr>
                <p:cNvPr id="15" name="Straight Arrow Connector 14">
                  <a:extLst>
                    <a:ext uri="{FF2B5EF4-FFF2-40B4-BE49-F238E27FC236}">
                      <a16:creationId xmlns:a16="http://schemas.microsoft.com/office/drawing/2014/main" id="{0E51A6BC-2E56-4635-9163-351C7873AFB7}"/>
                    </a:ext>
                  </a:extLst>
                </p:cNvPr>
                <p:cNvCxnSpPr/>
                <p:nvPr/>
              </p:nvCxnSpPr>
              <p:spPr>
                <a:xfrm rot="16200000">
                  <a:off x="3156807" y="-31353"/>
                  <a:ext cx="0" cy="1386000"/>
                </a:xfrm>
                <a:prstGeom prst="straightConnector1">
                  <a:avLst/>
                </a:prstGeom>
                <a:noFill/>
                <a:ln w="6350" cap="flat" cmpd="sng" algn="ctr">
                  <a:solidFill>
                    <a:schemeClr val="tx1"/>
                  </a:solidFill>
                  <a:prstDash val="solid"/>
                  <a:miter lim="800000"/>
                  <a:headEnd type="triangle"/>
                  <a:tailEnd type="triangle"/>
                </a:ln>
                <a:effectLst/>
              </p:spPr>
            </p:cxnSp>
            <p:cxnSp>
              <p:nvCxnSpPr>
                <p:cNvPr id="16" name="Straight Connector 15">
                  <a:extLst>
                    <a:ext uri="{FF2B5EF4-FFF2-40B4-BE49-F238E27FC236}">
                      <a16:creationId xmlns:a16="http://schemas.microsoft.com/office/drawing/2014/main" id="{296042A8-C022-4FF5-8EF9-4AADEE141B80}"/>
                    </a:ext>
                  </a:extLst>
                </p:cNvPr>
                <p:cNvCxnSpPr/>
                <p:nvPr/>
              </p:nvCxnSpPr>
              <p:spPr>
                <a:xfrm rot="16200000" flipV="1">
                  <a:off x="2181517" y="1948134"/>
                  <a:ext cx="0" cy="432000"/>
                </a:xfrm>
                <a:prstGeom prst="line">
                  <a:avLst/>
                </a:prstGeom>
                <a:noFill/>
                <a:ln w="6350" cap="flat" cmpd="sng" algn="ctr">
                  <a:solidFill>
                    <a:schemeClr val="tx1"/>
                  </a:solidFill>
                  <a:prstDash val="solid"/>
                  <a:miter lim="800000"/>
                </a:ln>
                <a:effectLst/>
              </p:spPr>
            </p:cxnSp>
            <p:cxnSp>
              <p:nvCxnSpPr>
                <p:cNvPr id="17" name="Straight Connector 16">
                  <a:extLst>
                    <a:ext uri="{FF2B5EF4-FFF2-40B4-BE49-F238E27FC236}">
                      <a16:creationId xmlns:a16="http://schemas.microsoft.com/office/drawing/2014/main" id="{C8FD2C3E-6853-47B6-9C8B-B62EDE60659B}"/>
                    </a:ext>
                  </a:extLst>
                </p:cNvPr>
                <p:cNvCxnSpPr/>
                <p:nvPr/>
              </p:nvCxnSpPr>
              <p:spPr>
                <a:xfrm rot="16200000" flipV="1">
                  <a:off x="2182537" y="920525"/>
                  <a:ext cx="0" cy="432000"/>
                </a:xfrm>
                <a:prstGeom prst="line">
                  <a:avLst/>
                </a:prstGeom>
                <a:noFill/>
                <a:ln w="6350" cap="flat" cmpd="sng" algn="ctr">
                  <a:solidFill>
                    <a:schemeClr val="tx1"/>
                  </a:solidFill>
                  <a:prstDash val="solid"/>
                  <a:miter lim="800000"/>
                </a:ln>
                <a:effectLst/>
              </p:spPr>
            </p:cxnSp>
            <p:cxnSp>
              <p:nvCxnSpPr>
                <p:cNvPr id="18" name="Straight Arrow Connector 17">
                  <a:extLst>
                    <a:ext uri="{FF2B5EF4-FFF2-40B4-BE49-F238E27FC236}">
                      <a16:creationId xmlns:a16="http://schemas.microsoft.com/office/drawing/2014/main" id="{E87A5C17-E3C3-4BB3-BA07-48207C970E4A}"/>
                    </a:ext>
                  </a:extLst>
                </p:cNvPr>
                <p:cNvCxnSpPr/>
                <p:nvPr/>
              </p:nvCxnSpPr>
              <p:spPr>
                <a:xfrm rot="16200000">
                  <a:off x="1524180" y="1652220"/>
                  <a:ext cx="1029600" cy="0"/>
                </a:xfrm>
                <a:prstGeom prst="straightConnector1">
                  <a:avLst/>
                </a:prstGeom>
                <a:noFill/>
                <a:ln w="6350" cap="flat" cmpd="sng" algn="ctr">
                  <a:solidFill>
                    <a:schemeClr val="tx1"/>
                  </a:solidFill>
                  <a:prstDash val="solid"/>
                  <a:miter lim="800000"/>
                  <a:headEnd type="triangle"/>
                  <a:tailEnd type="triangle"/>
                </a:ln>
                <a:effectLst/>
              </p:spPr>
            </p:cxnSp>
            <p:sp>
              <p:nvSpPr>
                <p:cNvPr id="19" name="Rectangle 18">
                  <a:extLst>
                    <a:ext uri="{FF2B5EF4-FFF2-40B4-BE49-F238E27FC236}">
                      <a16:creationId xmlns:a16="http://schemas.microsoft.com/office/drawing/2014/main" id="{0BAF8066-79BE-41F9-B36A-01BD32329DB1}"/>
                    </a:ext>
                  </a:extLst>
                </p:cNvPr>
                <p:cNvSpPr/>
                <p:nvPr/>
              </p:nvSpPr>
              <p:spPr>
                <a:xfrm>
                  <a:off x="1421642" y="1499243"/>
                  <a:ext cx="706713" cy="299993"/>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800"/>
                    </a:spcAft>
                  </a:pPr>
                  <a:r>
                    <a:rPr lang="en-MY"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9 mm</a:t>
                  </a:r>
                  <a:endParaRPr lang="en-MY" sz="1400" dirty="0">
                    <a:effectLst/>
                    <a:latin typeface="Arial" panose="020B0604020202020204" pitchFamily="34" charset="0"/>
                    <a:ea typeface="Calibri" panose="020F050202020403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4B846B3D-C8F5-4722-973F-C9F5399C4D56}"/>
                    </a:ext>
                  </a:extLst>
                </p:cNvPr>
                <p:cNvSpPr/>
                <p:nvPr/>
              </p:nvSpPr>
              <p:spPr>
                <a:xfrm>
                  <a:off x="2688785" y="336206"/>
                  <a:ext cx="974264" cy="294223"/>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800"/>
                    </a:spcAft>
                  </a:pPr>
                  <a:r>
                    <a:rPr lang="en-MY"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12.75 mm</a:t>
                  </a:r>
                  <a:endParaRPr lang="en-MY" sz="140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21" name="Straight Connector 20">
                  <a:extLst>
                    <a:ext uri="{FF2B5EF4-FFF2-40B4-BE49-F238E27FC236}">
                      <a16:creationId xmlns:a16="http://schemas.microsoft.com/office/drawing/2014/main" id="{50AF3FE8-A85D-4836-8A00-B180D40062E4}"/>
                    </a:ext>
                  </a:extLst>
                </p:cNvPr>
                <p:cNvCxnSpPr/>
                <p:nvPr/>
              </p:nvCxnSpPr>
              <p:spPr>
                <a:xfrm flipH="1">
                  <a:off x="1892241" y="889263"/>
                  <a:ext cx="456555" cy="0"/>
                </a:xfrm>
                <a:prstGeom prst="line">
                  <a:avLst/>
                </a:prstGeom>
                <a:noFill/>
                <a:ln w="6350" cap="flat" cmpd="sng" algn="ctr">
                  <a:solidFill>
                    <a:schemeClr val="tx1"/>
                  </a:solidFill>
                  <a:prstDash val="solid"/>
                  <a:miter lim="800000"/>
                </a:ln>
                <a:effectLst/>
              </p:spPr>
            </p:cxnSp>
            <p:sp>
              <p:nvSpPr>
                <p:cNvPr id="22" name="Rectangle 21">
                  <a:extLst>
                    <a:ext uri="{FF2B5EF4-FFF2-40B4-BE49-F238E27FC236}">
                      <a16:creationId xmlns:a16="http://schemas.microsoft.com/office/drawing/2014/main" id="{C570791D-2261-4C0D-9401-E8B7D0C77E5C}"/>
                    </a:ext>
                  </a:extLst>
                </p:cNvPr>
                <p:cNvSpPr/>
                <p:nvPr/>
              </p:nvSpPr>
              <p:spPr>
                <a:xfrm>
                  <a:off x="1224454" y="749701"/>
                  <a:ext cx="757646" cy="283651"/>
                </a:xfrm>
                <a:prstGeom prst="rect">
                  <a:avLst/>
                </a:prstGeom>
                <a:no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800"/>
                    </a:spcAft>
                  </a:pPr>
                  <a:r>
                    <a:rPr lang="en-MY"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Inlet B</a:t>
                  </a:r>
                  <a:endParaRPr lang="en-MY" sz="1400" dirty="0">
                    <a:effectLst/>
                    <a:latin typeface="Arial" panose="020B0604020202020204" pitchFamily="34" charset="0"/>
                    <a:ea typeface="Calibri" panose="020F050202020403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38333B8E-85FE-443F-81AC-49239540D75B}"/>
                    </a:ext>
                  </a:extLst>
                </p:cNvPr>
                <p:cNvSpPr/>
                <p:nvPr/>
              </p:nvSpPr>
              <p:spPr>
                <a:xfrm>
                  <a:off x="2055166" y="2750665"/>
                  <a:ext cx="757555" cy="283210"/>
                </a:xfrm>
                <a:prstGeom prst="rect">
                  <a:avLst/>
                </a:prstGeom>
                <a:no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800"/>
                    </a:spcAft>
                  </a:pPr>
                  <a:r>
                    <a:rPr lang="en-GB" sz="1400">
                      <a:solidFill>
                        <a:srgbClr val="000000"/>
                      </a:solidFill>
                      <a:effectLst/>
                      <a:latin typeface="Arial" panose="020B0604020202020204" pitchFamily="34" charset="0"/>
                      <a:ea typeface="Calibri" panose="020F0502020204030204" pitchFamily="34" charset="0"/>
                      <a:cs typeface="Arial" panose="020B0604020202020204" pitchFamily="34" charset="0"/>
                    </a:rPr>
                    <a:t>Inlet A</a:t>
                  </a:r>
                  <a:endParaRPr lang="en-MY" sz="1400">
                    <a:effectLst/>
                    <a:latin typeface="Arial" panose="020B0604020202020204" pitchFamily="34" charset="0"/>
                    <a:ea typeface="Calibri" panose="020F0502020204030204" pitchFamily="34" charset="0"/>
                    <a:cs typeface="Arial" panose="020B0604020202020204" pitchFamily="34" charset="0"/>
                  </a:endParaRPr>
                </a:p>
              </p:txBody>
            </p:sp>
            <p:cxnSp>
              <p:nvCxnSpPr>
                <p:cNvPr id="24" name="Straight Connector 23">
                  <a:extLst>
                    <a:ext uri="{FF2B5EF4-FFF2-40B4-BE49-F238E27FC236}">
                      <a16:creationId xmlns:a16="http://schemas.microsoft.com/office/drawing/2014/main" id="{1BE1A5CD-FD53-43FD-ABB9-689CBF62729F}"/>
                    </a:ext>
                  </a:extLst>
                </p:cNvPr>
                <p:cNvCxnSpPr/>
                <p:nvPr/>
              </p:nvCxnSpPr>
              <p:spPr>
                <a:xfrm rot="16200000">
                  <a:off x="2221045" y="2568200"/>
                  <a:ext cx="432000" cy="0"/>
                </a:xfrm>
                <a:prstGeom prst="line">
                  <a:avLst/>
                </a:prstGeom>
                <a:noFill/>
                <a:ln w="6350" cap="flat" cmpd="sng" algn="ctr">
                  <a:solidFill>
                    <a:schemeClr val="tx1"/>
                  </a:solidFill>
                  <a:prstDash val="solid"/>
                  <a:miter lim="800000"/>
                </a:ln>
                <a:effectLst/>
              </p:spPr>
            </p:cxnSp>
            <p:sp>
              <p:nvSpPr>
                <p:cNvPr id="25" name="Rectangle 24">
                  <a:extLst>
                    <a:ext uri="{FF2B5EF4-FFF2-40B4-BE49-F238E27FC236}">
                      <a16:creationId xmlns:a16="http://schemas.microsoft.com/office/drawing/2014/main" id="{CF8477E6-4597-4E17-9F1B-C9E0F94589AC}"/>
                    </a:ext>
                  </a:extLst>
                </p:cNvPr>
                <p:cNvSpPr/>
                <p:nvPr/>
              </p:nvSpPr>
              <p:spPr>
                <a:xfrm rot="16200000">
                  <a:off x="2339833" y="1593242"/>
                  <a:ext cx="234000" cy="216000"/>
                </a:xfrm>
                <a:prstGeom prst="rect">
                  <a:avLst/>
                </a:prstGeom>
                <a:noFill/>
                <a:ln w="12700" cap="flat" cmpd="sng" algn="ctr">
                  <a:solidFill>
                    <a:srgbClr val="FFFF00"/>
                  </a:solidFill>
                  <a:prstDash val="dash"/>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sz="1400">
                    <a:latin typeface="Arial" panose="020B0604020202020204" pitchFamily="34" charset="0"/>
                    <a:cs typeface="Arial" panose="020B0604020202020204" pitchFamily="34" charset="0"/>
                  </a:endParaRPr>
                </a:p>
              </p:txBody>
            </p:sp>
            <p:cxnSp>
              <p:nvCxnSpPr>
                <p:cNvPr id="26" name="Straight Connector 25">
                  <a:extLst>
                    <a:ext uri="{FF2B5EF4-FFF2-40B4-BE49-F238E27FC236}">
                      <a16:creationId xmlns:a16="http://schemas.microsoft.com/office/drawing/2014/main" id="{CA53176C-746E-4F6B-979A-0EF58814F501}"/>
                    </a:ext>
                  </a:extLst>
                </p:cNvPr>
                <p:cNvCxnSpPr/>
                <p:nvPr/>
              </p:nvCxnSpPr>
              <p:spPr>
                <a:xfrm>
                  <a:off x="2513983" y="1816887"/>
                  <a:ext cx="582372" cy="967325"/>
                </a:xfrm>
                <a:prstGeom prst="line">
                  <a:avLst/>
                </a:prstGeom>
                <a:noFill/>
                <a:ln w="6350" cap="flat" cmpd="sng" algn="ctr">
                  <a:solidFill>
                    <a:schemeClr val="tx1"/>
                  </a:solidFill>
                  <a:prstDash val="solid"/>
                  <a:miter lim="800000"/>
                </a:ln>
                <a:effectLst/>
              </p:spPr>
            </p:cxnSp>
            <p:sp>
              <p:nvSpPr>
                <p:cNvPr id="27" name="Rectangle 26">
                  <a:extLst>
                    <a:ext uri="{FF2B5EF4-FFF2-40B4-BE49-F238E27FC236}">
                      <a16:creationId xmlns:a16="http://schemas.microsoft.com/office/drawing/2014/main" id="{F4CE094C-25D3-4FB2-84D7-FBA4AB555695}"/>
                    </a:ext>
                  </a:extLst>
                </p:cNvPr>
                <p:cNvSpPr/>
                <p:nvPr/>
              </p:nvSpPr>
              <p:spPr>
                <a:xfrm>
                  <a:off x="2793717" y="2750778"/>
                  <a:ext cx="1712885" cy="307804"/>
                </a:xfrm>
                <a:prstGeom prst="rect">
                  <a:avLst/>
                </a:prstGeom>
                <a:no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800"/>
                    </a:spcAft>
                  </a:pPr>
                  <a:r>
                    <a:rPr lang="en-MY" sz="1400" dirty="0">
                      <a:solidFill>
                        <a:srgbClr val="000000"/>
                      </a:solidFill>
                      <a:latin typeface="Arial" panose="020B0604020202020204" pitchFamily="34" charset="0"/>
                      <a:ea typeface="Calibri" panose="020F0502020204030204" pitchFamily="34" charset="0"/>
                      <a:cs typeface="Arial" panose="020B0604020202020204" pitchFamily="34" charset="0"/>
                    </a:rPr>
                    <a:t>Interrogation region</a:t>
                  </a:r>
                  <a:endParaRPr lang="en-MY" sz="140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28" name="Straight Connector 27">
                  <a:extLst>
                    <a:ext uri="{FF2B5EF4-FFF2-40B4-BE49-F238E27FC236}">
                      <a16:creationId xmlns:a16="http://schemas.microsoft.com/office/drawing/2014/main" id="{463F4E90-8979-40AA-B059-C46BC7CBE4AD}"/>
                    </a:ext>
                  </a:extLst>
                </p:cNvPr>
                <p:cNvCxnSpPr/>
                <p:nvPr/>
              </p:nvCxnSpPr>
              <p:spPr>
                <a:xfrm rot="10800000" flipV="1">
                  <a:off x="4006274" y="1691518"/>
                  <a:ext cx="360000" cy="0"/>
                </a:xfrm>
                <a:prstGeom prst="line">
                  <a:avLst/>
                </a:prstGeom>
                <a:noFill/>
                <a:ln w="6350" cap="flat" cmpd="sng" algn="ctr">
                  <a:solidFill>
                    <a:schemeClr val="tx1"/>
                  </a:solidFill>
                  <a:prstDash val="solid"/>
                  <a:miter lim="800000"/>
                </a:ln>
                <a:effectLst/>
              </p:spPr>
            </p:cxnSp>
            <p:sp>
              <p:nvSpPr>
                <p:cNvPr id="29" name="Rectangle 28">
                  <a:extLst>
                    <a:ext uri="{FF2B5EF4-FFF2-40B4-BE49-F238E27FC236}">
                      <a16:creationId xmlns:a16="http://schemas.microsoft.com/office/drawing/2014/main" id="{E394A53B-82EF-4110-B88C-E0E28257B6F5}"/>
                    </a:ext>
                  </a:extLst>
                </p:cNvPr>
                <p:cNvSpPr/>
                <p:nvPr/>
              </p:nvSpPr>
              <p:spPr>
                <a:xfrm>
                  <a:off x="4249944" y="1551394"/>
                  <a:ext cx="757555" cy="283210"/>
                </a:xfrm>
                <a:prstGeom prst="rect">
                  <a:avLst/>
                </a:prstGeom>
                <a:no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800"/>
                    </a:spcAft>
                  </a:pPr>
                  <a:r>
                    <a:rPr lang="en-MY" sz="1400">
                      <a:solidFill>
                        <a:srgbClr val="000000"/>
                      </a:solidFill>
                      <a:effectLst/>
                      <a:latin typeface="Arial" panose="020B0604020202020204" pitchFamily="34" charset="0"/>
                      <a:ea typeface="Calibri" panose="020F0502020204030204" pitchFamily="34" charset="0"/>
                      <a:cs typeface="Arial" panose="020B0604020202020204" pitchFamily="34" charset="0"/>
                    </a:rPr>
                    <a:t>Outlet</a:t>
                  </a:r>
                  <a:endParaRPr lang="en-MY" sz="1400">
                    <a:effectLst/>
                    <a:latin typeface="Arial" panose="020B0604020202020204" pitchFamily="34" charset="0"/>
                    <a:ea typeface="Calibri" panose="020F0502020204030204" pitchFamily="34" charset="0"/>
                    <a:cs typeface="Arial" panose="020B0604020202020204" pitchFamily="34" charset="0"/>
                  </a:endParaRPr>
                </a:p>
              </p:txBody>
            </p:sp>
          </p:grpSp>
          <p:sp>
            <p:nvSpPr>
              <p:cNvPr id="11" name="Rectangle 10">
                <a:extLst>
                  <a:ext uri="{FF2B5EF4-FFF2-40B4-BE49-F238E27FC236}">
                    <a16:creationId xmlns:a16="http://schemas.microsoft.com/office/drawing/2014/main" id="{EAF04484-CA48-4756-BDBE-619B5039FC6A}"/>
                  </a:ext>
                </a:extLst>
              </p:cNvPr>
              <p:cNvSpPr/>
              <p:nvPr/>
            </p:nvSpPr>
            <p:spPr>
              <a:xfrm>
                <a:off x="1344871" y="1240601"/>
                <a:ext cx="404185" cy="332174"/>
              </a:xfrm>
              <a:prstGeom prst="rect">
                <a:avLst/>
              </a:prstGeom>
              <a:no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800"/>
                  </a:spcAft>
                </a:pPr>
                <a:r>
                  <a:rPr lang="en-MY"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(a)</a:t>
                </a:r>
                <a:endParaRPr lang="en-MY" sz="1400" dirty="0">
                  <a:effectLst/>
                  <a:latin typeface="Arial" panose="020B0604020202020204" pitchFamily="34" charset="0"/>
                  <a:ea typeface="Calibri" panose="020F0502020204030204" pitchFamily="34" charset="0"/>
                  <a:cs typeface="Arial" panose="020B0604020202020204" pitchFamily="34" charset="0"/>
                </a:endParaRPr>
              </a:p>
            </p:txBody>
          </p:sp>
        </p:grpSp>
        <p:grpSp>
          <p:nvGrpSpPr>
            <p:cNvPr id="48" name="Group 47">
              <a:extLst>
                <a:ext uri="{FF2B5EF4-FFF2-40B4-BE49-F238E27FC236}">
                  <a16:creationId xmlns:a16="http://schemas.microsoft.com/office/drawing/2014/main" id="{3D0BC459-560F-4364-AB8C-658346A928D5}"/>
                </a:ext>
              </a:extLst>
            </p:cNvPr>
            <p:cNvGrpSpPr/>
            <p:nvPr/>
          </p:nvGrpSpPr>
          <p:grpSpPr>
            <a:xfrm>
              <a:off x="6264343" y="1190795"/>
              <a:ext cx="4846680" cy="3204000"/>
              <a:chOff x="6236911" y="1190795"/>
              <a:chExt cx="4846680" cy="3204000"/>
            </a:xfrm>
          </p:grpSpPr>
          <p:grpSp>
            <p:nvGrpSpPr>
              <p:cNvPr id="31" name="Group 30">
                <a:extLst>
                  <a:ext uri="{FF2B5EF4-FFF2-40B4-BE49-F238E27FC236}">
                    <a16:creationId xmlns:a16="http://schemas.microsoft.com/office/drawing/2014/main" id="{F18E7DD6-32D5-4848-A453-0A8D5E6F4491}"/>
                  </a:ext>
                </a:extLst>
              </p:cNvPr>
              <p:cNvGrpSpPr/>
              <p:nvPr/>
            </p:nvGrpSpPr>
            <p:grpSpPr>
              <a:xfrm>
                <a:off x="6745481" y="1190795"/>
                <a:ext cx="4338110" cy="3204000"/>
                <a:chOff x="647060" y="59929"/>
                <a:chExt cx="3970129" cy="2839153"/>
              </a:xfrm>
            </p:grpSpPr>
            <p:pic>
              <p:nvPicPr>
                <p:cNvPr id="33" name="Picture 32">
                  <a:extLst>
                    <a:ext uri="{FF2B5EF4-FFF2-40B4-BE49-F238E27FC236}">
                      <a16:creationId xmlns:a16="http://schemas.microsoft.com/office/drawing/2014/main" id="{0CFD0188-BFFF-43E0-82A1-A9B47F311FC1}"/>
                    </a:ext>
                  </a:extLst>
                </p:cNvPr>
                <p:cNvPicPr/>
                <p:nvPr/>
              </p:nvPicPr>
              <p:blipFill rotWithShape="1">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37166" t="30477" r="41118" b="31578"/>
                <a:stretch/>
              </p:blipFill>
              <p:spPr bwMode="auto">
                <a:xfrm rot="10800000" flipV="1">
                  <a:off x="1618047" y="630515"/>
                  <a:ext cx="1980000" cy="1800000"/>
                </a:xfrm>
                <a:prstGeom prst="rect">
                  <a:avLst/>
                </a:prstGeom>
                <a:noFill/>
                <a:ln>
                  <a:noFill/>
                </a:ln>
                <a:extLst>
                  <a:ext uri="{53640926-AAD7-44D8-BBD7-CCE9431645EC}">
                    <a14:shadowObscured xmlns:a14="http://schemas.microsoft.com/office/drawing/2010/main"/>
                  </a:ext>
                </a:extLst>
              </p:spPr>
            </p:pic>
            <p:cxnSp>
              <p:nvCxnSpPr>
                <p:cNvPr id="34" name="Straight Connector 33">
                  <a:extLst>
                    <a:ext uri="{FF2B5EF4-FFF2-40B4-BE49-F238E27FC236}">
                      <a16:creationId xmlns:a16="http://schemas.microsoft.com/office/drawing/2014/main" id="{7142F453-1530-491A-898B-3EE21C409CE5}"/>
                    </a:ext>
                  </a:extLst>
                </p:cNvPr>
                <p:cNvCxnSpPr/>
                <p:nvPr/>
              </p:nvCxnSpPr>
              <p:spPr>
                <a:xfrm rot="16200000">
                  <a:off x="1460378" y="2139435"/>
                  <a:ext cx="1008000" cy="9525"/>
                </a:xfrm>
                <a:prstGeom prst="line">
                  <a:avLst/>
                </a:prstGeom>
                <a:noFill/>
                <a:ln w="6350" cap="flat" cmpd="sng" algn="ctr">
                  <a:solidFill>
                    <a:sysClr val="windowText" lastClr="000000"/>
                  </a:solidFill>
                  <a:prstDash val="solid"/>
                  <a:miter lim="800000"/>
                </a:ln>
                <a:effectLst/>
              </p:spPr>
            </p:cxnSp>
            <p:cxnSp>
              <p:nvCxnSpPr>
                <p:cNvPr id="35" name="Straight Connector 34">
                  <a:extLst>
                    <a:ext uri="{FF2B5EF4-FFF2-40B4-BE49-F238E27FC236}">
                      <a16:creationId xmlns:a16="http://schemas.microsoft.com/office/drawing/2014/main" id="{5FE6E6F1-EBAE-4D22-8782-5D36881A783E}"/>
                    </a:ext>
                  </a:extLst>
                </p:cNvPr>
                <p:cNvCxnSpPr/>
                <p:nvPr/>
              </p:nvCxnSpPr>
              <p:spPr>
                <a:xfrm rot="16200000">
                  <a:off x="2322915" y="2127814"/>
                  <a:ext cx="1008000" cy="9525"/>
                </a:xfrm>
                <a:prstGeom prst="line">
                  <a:avLst/>
                </a:prstGeom>
                <a:noFill/>
                <a:ln w="6350" cap="flat" cmpd="sng" algn="ctr">
                  <a:solidFill>
                    <a:sysClr val="windowText" lastClr="000000"/>
                  </a:solidFill>
                  <a:prstDash val="solid"/>
                  <a:miter lim="800000"/>
                </a:ln>
                <a:effectLst/>
              </p:spPr>
            </p:cxnSp>
            <p:cxnSp>
              <p:nvCxnSpPr>
                <p:cNvPr id="36" name="Straight Arrow Connector 35">
                  <a:extLst>
                    <a:ext uri="{FF2B5EF4-FFF2-40B4-BE49-F238E27FC236}">
                      <a16:creationId xmlns:a16="http://schemas.microsoft.com/office/drawing/2014/main" id="{A9F0A02C-5104-4846-B8BA-FDFB574D5670}"/>
                    </a:ext>
                  </a:extLst>
                </p:cNvPr>
                <p:cNvCxnSpPr/>
                <p:nvPr/>
              </p:nvCxnSpPr>
              <p:spPr>
                <a:xfrm rot="16200000">
                  <a:off x="2391182" y="2138917"/>
                  <a:ext cx="0" cy="867600"/>
                </a:xfrm>
                <a:prstGeom prst="straightConnector1">
                  <a:avLst/>
                </a:prstGeom>
                <a:noFill/>
                <a:ln w="6350" cap="flat" cmpd="sng" algn="ctr">
                  <a:solidFill>
                    <a:sysClr val="windowText" lastClr="000000"/>
                  </a:solidFill>
                  <a:prstDash val="solid"/>
                  <a:miter lim="800000"/>
                  <a:headEnd type="triangle"/>
                  <a:tailEnd type="triangle"/>
                </a:ln>
                <a:effectLst/>
              </p:spPr>
            </p:cxnSp>
            <p:sp>
              <p:nvSpPr>
                <p:cNvPr id="37" name="Rectangle 36">
                  <a:extLst>
                    <a:ext uri="{FF2B5EF4-FFF2-40B4-BE49-F238E27FC236}">
                      <a16:creationId xmlns:a16="http://schemas.microsoft.com/office/drawing/2014/main" id="{864D6504-B8E4-4359-8AA9-3418D35478AA}"/>
                    </a:ext>
                  </a:extLst>
                </p:cNvPr>
                <p:cNvSpPr/>
                <p:nvPr/>
              </p:nvSpPr>
              <p:spPr>
                <a:xfrm>
                  <a:off x="2042747" y="2616507"/>
                  <a:ext cx="757555" cy="282575"/>
                </a:xfrm>
                <a:prstGeom prst="rect">
                  <a:avLst/>
                </a:prstGeom>
                <a:no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800"/>
                    </a:spcAft>
                  </a:pPr>
                  <a:r>
                    <a:rPr lang="en-GB" sz="1400">
                      <a:solidFill>
                        <a:srgbClr val="000000"/>
                      </a:solidFill>
                      <a:effectLst/>
                      <a:latin typeface="Arial" panose="020B0604020202020204" pitchFamily="34" charset="0"/>
                      <a:ea typeface="Calibri" panose="020F0502020204030204" pitchFamily="34" charset="0"/>
                      <a:cs typeface="Arial" panose="020B0604020202020204" pitchFamily="34" charset="0"/>
                    </a:rPr>
                    <a:t>7.5 mm</a:t>
                  </a:r>
                  <a:endParaRPr lang="en-MY" sz="1400">
                    <a:effectLst/>
                    <a:latin typeface="Arial" panose="020B0604020202020204" pitchFamily="34" charset="0"/>
                    <a:ea typeface="Calibri" panose="020F050202020403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240FEA0C-8409-4488-B2E9-56FAF989C666}"/>
                    </a:ext>
                  </a:extLst>
                </p:cNvPr>
                <p:cNvSpPr/>
                <p:nvPr/>
              </p:nvSpPr>
              <p:spPr>
                <a:xfrm>
                  <a:off x="647060" y="2182190"/>
                  <a:ext cx="757555" cy="281940"/>
                </a:xfrm>
                <a:prstGeom prst="rect">
                  <a:avLst/>
                </a:prstGeom>
                <a:no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800"/>
                    </a:spcAft>
                  </a:pPr>
                  <a:r>
                    <a:rPr lang="en-GB" sz="1400">
                      <a:solidFill>
                        <a:srgbClr val="000000"/>
                      </a:solidFill>
                      <a:effectLst/>
                      <a:latin typeface="Arial" panose="020B0604020202020204" pitchFamily="34" charset="0"/>
                      <a:ea typeface="Calibri" panose="020F0502020204030204" pitchFamily="34" charset="0"/>
                      <a:cs typeface="Arial" panose="020B0604020202020204" pitchFamily="34" charset="0"/>
                    </a:rPr>
                    <a:t>Inlet B</a:t>
                  </a:r>
                  <a:endParaRPr lang="en-MY" sz="1400">
                    <a:effectLst/>
                    <a:latin typeface="Arial" panose="020B0604020202020204" pitchFamily="34" charset="0"/>
                    <a:ea typeface="Calibri" panose="020F0502020204030204" pitchFamily="34" charset="0"/>
                    <a:cs typeface="Arial" panose="020B0604020202020204" pitchFamily="34" charset="0"/>
                  </a:endParaRPr>
                </a:p>
              </p:txBody>
            </p:sp>
            <p:sp>
              <p:nvSpPr>
                <p:cNvPr id="39" name="Rectangle 38">
                  <a:extLst>
                    <a:ext uri="{FF2B5EF4-FFF2-40B4-BE49-F238E27FC236}">
                      <a16:creationId xmlns:a16="http://schemas.microsoft.com/office/drawing/2014/main" id="{FCE3D94B-E064-4797-8F68-3978F1DEC0B1}"/>
                    </a:ext>
                  </a:extLst>
                </p:cNvPr>
                <p:cNvSpPr/>
                <p:nvPr/>
              </p:nvSpPr>
              <p:spPr>
                <a:xfrm>
                  <a:off x="3474319" y="118198"/>
                  <a:ext cx="1142870" cy="359173"/>
                </a:xfrm>
                <a:prstGeom prst="rect">
                  <a:avLst/>
                </a:prstGeom>
                <a:no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800"/>
                    </a:spcAft>
                  </a:pPr>
                  <a:r>
                    <a:rPr lang="en-GB" sz="1400" dirty="0">
                      <a:solidFill>
                        <a:srgbClr val="000000"/>
                      </a:solidFill>
                      <a:latin typeface="Arial" panose="020B0604020202020204" pitchFamily="34" charset="0"/>
                      <a:ea typeface="Calibri" panose="020F0502020204030204" pitchFamily="34" charset="0"/>
                      <a:cs typeface="Arial" panose="020B0604020202020204" pitchFamily="34" charset="0"/>
                    </a:rPr>
                    <a:t>Interrogation region</a:t>
                  </a:r>
                  <a:endParaRPr lang="en-MY" sz="1400" dirty="0">
                    <a:effectLst/>
                    <a:latin typeface="Arial" panose="020B0604020202020204" pitchFamily="34" charset="0"/>
                    <a:ea typeface="Calibri" panose="020F0502020204030204" pitchFamily="34" charset="0"/>
                    <a:cs typeface="Arial" panose="020B0604020202020204" pitchFamily="34" charset="0"/>
                  </a:endParaRPr>
                </a:p>
              </p:txBody>
            </p:sp>
            <p:sp>
              <p:nvSpPr>
                <p:cNvPr id="40" name="Rectangle 39">
                  <a:extLst>
                    <a:ext uri="{FF2B5EF4-FFF2-40B4-BE49-F238E27FC236}">
                      <a16:creationId xmlns:a16="http://schemas.microsoft.com/office/drawing/2014/main" id="{A388318F-8A51-4FD3-B5A5-B3B909B30EF9}"/>
                    </a:ext>
                  </a:extLst>
                </p:cNvPr>
                <p:cNvSpPr/>
                <p:nvPr/>
              </p:nvSpPr>
              <p:spPr>
                <a:xfrm>
                  <a:off x="2443878" y="59929"/>
                  <a:ext cx="757555" cy="281940"/>
                </a:xfrm>
                <a:prstGeom prst="rect">
                  <a:avLst/>
                </a:prstGeom>
                <a:no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800"/>
                    </a:spcAft>
                  </a:pPr>
                  <a:r>
                    <a:rPr lang="en-GB" sz="1400">
                      <a:solidFill>
                        <a:srgbClr val="000000"/>
                      </a:solidFill>
                      <a:effectLst/>
                      <a:latin typeface="Arial" panose="020B0604020202020204" pitchFamily="34" charset="0"/>
                      <a:ea typeface="Calibri" panose="020F0502020204030204" pitchFamily="34" charset="0"/>
                      <a:cs typeface="Arial" panose="020B0604020202020204" pitchFamily="34" charset="0"/>
                    </a:rPr>
                    <a:t>Inlet A</a:t>
                  </a:r>
                  <a:endParaRPr lang="en-MY" sz="1400">
                    <a:effectLst/>
                    <a:latin typeface="Arial" panose="020B0604020202020204" pitchFamily="34" charset="0"/>
                    <a:ea typeface="Calibri" panose="020F0502020204030204" pitchFamily="34" charset="0"/>
                    <a:cs typeface="Arial" panose="020B0604020202020204" pitchFamily="34" charset="0"/>
                  </a:endParaRPr>
                </a:p>
              </p:txBody>
            </p:sp>
            <p:sp>
              <p:nvSpPr>
                <p:cNvPr id="41" name="Rectangle 40">
                  <a:extLst>
                    <a:ext uri="{FF2B5EF4-FFF2-40B4-BE49-F238E27FC236}">
                      <a16:creationId xmlns:a16="http://schemas.microsoft.com/office/drawing/2014/main" id="{1FB8B041-DEE3-490C-B4E0-633E8C1DA57F}"/>
                    </a:ext>
                  </a:extLst>
                </p:cNvPr>
                <p:cNvSpPr/>
                <p:nvPr/>
              </p:nvSpPr>
              <p:spPr>
                <a:xfrm>
                  <a:off x="3678329" y="1354091"/>
                  <a:ext cx="757555" cy="281940"/>
                </a:xfrm>
                <a:prstGeom prst="rect">
                  <a:avLst/>
                </a:prstGeom>
                <a:no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800"/>
                    </a:spcAft>
                  </a:pPr>
                  <a:r>
                    <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Outlet</a:t>
                  </a:r>
                  <a:endParaRPr lang="en-MY" sz="140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42" name="Straight Connector 41">
                  <a:extLst>
                    <a:ext uri="{FF2B5EF4-FFF2-40B4-BE49-F238E27FC236}">
                      <a16:creationId xmlns:a16="http://schemas.microsoft.com/office/drawing/2014/main" id="{8F4D275C-2611-49C5-8B6D-3BA5473C984D}"/>
                    </a:ext>
                  </a:extLst>
                </p:cNvPr>
                <p:cNvCxnSpPr/>
                <p:nvPr/>
              </p:nvCxnSpPr>
              <p:spPr>
                <a:xfrm rot="10800000" flipV="1">
                  <a:off x="3456294" y="1503623"/>
                  <a:ext cx="359410" cy="0"/>
                </a:xfrm>
                <a:prstGeom prst="line">
                  <a:avLst/>
                </a:prstGeom>
                <a:noFill/>
                <a:ln w="6350" cap="flat" cmpd="sng" algn="ctr">
                  <a:solidFill>
                    <a:sysClr val="windowText" lastClr="000000"/>
                  </a:solidFill>
                  <a:prstDash val="solid"/>
                  <a:miter lim="800000"/>
                </a:ln>
                <a:effectLst/>
              </p:spPr>
            </p:cxnSp>
            <p:cxnSp>
              <p:nvCxnSpPr>
                <p:cNvPr id="43" name="Straight Connector 42">
                  <a:extLst>
                    <a:ext uri="{FF2B5EF4-FFF2-40B4-BE49-F238E27FC236}">
                      <a16:creationId xmlns:a16="http://schemas.microsoft.com/office/drawing/2014/main" id="{071EF87B-3797-47B9-AB98-65EF8A85E24A}"/>
                    </a:ext>
                  </a:extLst>
                </p:cNvPr>
                <p:cNvCxnSpPr/>
                <p:nvPr/>
              </p:nvCxnSpPr>
              <p:spPr>
                <a:xfrm rot="16200000">
                  <a:off x="1550659" y="2047262"/>
                  <a:ext cx="0" cy="558000"/>
                </a:xfrm>
                <a:prstGeom prst="line">
                  <a:avLst/>
                </a:prstGeom>
                <a:noFill/>
                <a:ln w="6350" cap="flat" cmpd="sng" algn="ctr">
                  <a:solidFill>
                    <a:sysClr val="windowText" lastClr="000000"/>
                  </a:solidFill>
                  <a:prstDash val="solid"/>
                  <a:miter lim="800000"/>
                </a:ln>
                <a:effectLst/>
              </p:spPr>
            </p:cxnSp>
            <p:cxnSp>
              <p:nvCxnSpPr>
                <p:cNvPr id="44" name="Straight Connector 43">
                  <a:extLst>
                    <a:ext uri="{FF2B5EF4-FFF2-40B4-BE49-F238E27FC236}">
                      <a16:creationId xmlns:a16="http://schemas.microsoft.com/office/drawing/2014/main" id="{73CEB5E3-B5A1-4B0D-94EA-DF1D3EEB7889}"/>
                    </a:ext>
                  </a:extLst>
                </p:cNvPr>
                <p:cNvCxnSpPr/>
                <p:nvPr/>
              </p:nvCxnSpPr>
              <p:spPr>
                <a:xfrm rot="16200000">
                  <a:off x="2574654" y="558775"/>
                  <a:ext cx="471600" cy="0"/>
                </a:xfrm>
                <a:prstGeom prst="line">
                  <a:avLst/>
                </a:prstGeom>
                <a:noFill/>
                <a:ln w="6350" cap="flat" cmpd="sng" algn="ctr">
                  <a:solidFill>
                    <a:sysClr val="windowText" lastClr="000000"/>
                  </a:solidFill>
                  <a:prstDash val="solid"/>
                  <a:miter lim="800000"/>
                </a:ln>
                <a:effectLst/>
              </p:spPr>
            </p:cxnSp>
            <p:sp>
              <p:nvSpPr>
                <p:cNvPr id="45" name="Rectangle 44">
                  <a:extLst>
                    <a:ext uri="{FF2B5EF4-FFF2-40B4-BE49-F238E27FC236}">
                      <a16:creationId xmlns:a16="http://schemas.microsoft.com/office/drawing/2014/main" id="{F752A3C8-687F-48E0-8FC4-2DB145CFBAF6}"/>
                    </a:ext>
                  </a:extLst>
                </p:cNvPr>
                <p:cNvSpPr/>
                <p:nvPr/>
              </p:nvSpPr>
              <p:spPr>
                <a:xfrm rot="16200000">
                  <a:off x="2712535" y="1447951"/>
                  <a:ext cx="233680" cy="215900"/>
                </a:xfrm>
                <a:prstGeom prst="rect">
                  <a:avLst/>
                </a:prstGeom>
                <a:noFill/>
                <a:ln w="12700" cap="flat" cmpd="sng" algn="ctr">
                  <a:solidFill>
                    <a:srgbClr val="FFFF00"/>
                  </a:solidFill>
                  <a:prstDash val="dash"/>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sz="1400">
                    <a:latin typeface="Arial" panose="020B0604020202020204" pitchFamily="34" charset="0"/>
                    <a:cs typeface="Arial" panose="020B0604020202020204" pitchFamily="34" charset="0"/>
                  </a:endParaRPr>
                </a:p>
              </p:txBody>
            </p:sp>
            <p:cxnSp>
              <p:nvCxnSpPr>
                <p:cNvPr id="46" name="Straight Connector 45">
                  <a:extLst>
                    <a:ext uri="{FF2B5EF4-FFF2-40B4-BE49-F238E27FC236}">
                      <a16:creationId xmlns:a16="http://schemas.microsoft.com/office/drawing/2014/main" id="{A1D8AAF6-C888-4206-930D-8D073EBFCD91}"/>
                    </a:ext>
                  </a:extLst>
                </p:cNvPr>
                <p:cNvCxnSpPr/>
                <p:nvPr/>
              </p:nvCxnSpPr>
              <p:spPr>
                <a:xfrm flipH="1">
                  <a:off x="2873826" y="441591"/>
                  <a:ext cx="789453" cy="990865"/>
                </a:xfrm>
                <a:prstGeom prst="line">
                  <a:avLst/>
                </a:prstGeom>
                <a:noFill/>
                <a:ln w="6350" cap="flat" cmpd="sng" algn="ctr">
                  <a:solidFill>
                    <a:sysClr val="windowText" lastClr="000000"/>
                  </a:solidFill>
                  <a:prstDash val="solid"/>
                  <a:miter lim="800000"/>
                </a:ln>
                <a:effectLst/>
              </p:spPr>
            </p:cxnSp>
          </p:grpSp>
          <p:sp>
            <p:nvSpPr>
              <p:cNvPr id="32" name="Rectangle 31">
                <a:extLst>
                  <a:ext uri="{FF2B5EF4-FFF2-40B4-BE49-F238E27FC236}">
                    <a16:creationId xmlns:a16="http://schemas.microsoft.com/office/drawing/2014/main" id="{69277CA1-336E-41CF-8DAF-BD0DE5AC5B45}"/>
                  </a:ext>
                </a:extLst>
              </p:cNvPr>
              <p:cNvSpPr/>
              <p:nvPr/>
            </p:nvSpPr>
            <p:spPr>
              <a:xfrm>
                <a:off x="6236911" y="1268033"/>
                <a:ext cx="403823" cy="281910"/>
              </a:xfrm>
              <a:prstGeom prst="rect">
                <a:avLst/>
              </a:prstGeom>
              <a:no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800"/>
                  </a:spcAft>
                </a:pPr>
                <a:r>
                  <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(b)</a:t>
                </a:r>
                <a:endParaRPr lang="en-MY" sz="1400" dirty="0">
                  <a:effectLst/>
                  <a:latin typeface="Arial" panose="020B0604020202020204" pitchFamily="34" charset="0"/>
                  <a:ea typeface="Calibri" panose="020F0502020204030204" pitchFamily="34" charset="0"/>
                  <a:cs typeface="Arial" panose="020B0604020202020204" pitchFamily="34" charset="0"/>
                </a:endParaRPr>
              </a:p>
            </p:txBody>
          </p:sp>
        </p:grpSp>
      </p:gr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FAE5F1DB-36A1-4D50-AB74-21DBF3CEE9E8}"/>
                  </a:ext>
                </a:extLst>
              </p:cNvPr>
              <p:cNvSpPr txBox="1"/>
              <p:nvPr/>
            </p:nvSpPr>
            <p:spPr>
              <a:xfrm>
                <a:off x="1406794" y="5606322"/>
                <a:ext cx="9378411" cy="605871"/>
              </a:xfrm>
              <a:prstGeom prst="rect">
                <a:avLst/>
              </a:prstGeom>
              <a:noFill/>
            </p:spPr>
            <p:txBody>
              <a:bodyPr wrap="square" rtlCol="0">
                <a:spAutoFit/>
              </a:bodyPr>
              <a:lstStyle/>
              <a:p>
                <a:pPr algn="ctr"/>
                <a:r>
                  <a:rPr lang="en-MY" sz="1600" b="1" i="1" dirty="0">
                    <a:latin typeface="Arial" panose="020B0604020202020204" pitchFamily="34" charset="0"/>
                    <a:cs typeface="Arial" panose="020B0604020202020204" pitchFamily="34" charset="0"/>
                  </a:rPr>
                  <a:t>Figure 4</a:t>
                </a:r>
                <a:r>
                  <a:rPr lang="en-MY" sz="1600" i="1" dirty="0">
                    <a:latin typeface="Arial" panose="020B0604020202020204" pitchFamily="34" charset="0"/>
                    <a:cs typeface="Arial" panose="020B0604020202020204" pitchFamily="34" charset="0"/>
                  </a:rPr>
                  <a:t>: </a:t>
                </a:r>
                <a:r>
                  <a:rPr lang="en-MY" sz="1600" i="1" dirty="0">
                    <a:effectLst/>
                    <a:latin typeface="Arial" panose="020B0604020202020204" pitchFamily="34" charset="0"/>
                    <a:ea typeface="Calibri" panose="020F0502020204030204" pitchFamily="34" charset="0"/>
                    <a:cs typeface="Arial" panose="020B0604020202020204" pitchFamily="34" charset="0"/>
                  </a:rPr>
                  <a:t>Fabricated </a:t>
                </a:r>
                <a:r>
                  <a:rPr lang="en-US" sz="1600" i="1" dirty="0">
                    <a:effectLst/>
                    <a:latin typeface="Arial" panose="020B0604020202020204" pitchFamily="34" charset="0"/>
                    <a:ea typeface="Calibri" panose="020F0502020204030204" pitchFamily="34" charset="0"/>
                    <a:cs typeface="Arial" panose="020B0604020202020204" pitchFamily="34" charset="0"/>
                  </a:rPr>
                  <a:t>microfluidic </a:t>
                </a:r>
                <a:r>
                  <a:rPr lang="en-MY" sz="1600" i="1" dirty="0">
                    <a:effectLst/>
                    <a:latin typeface="Arial" panose="020B0604020202020204" pitchFamily="34" charset="0"/>
                    <a:ea typeface="Calibri" panose="020F0502020204030204" pitchFamily="34" charset="0"/>
                    <a:cs typeface="Arial" panose="020B0604020202020204" pitchFamily="34" charset="0"/>
                  </a:rPr>
                  <a:t>(a) T-junction and (b) offset T-junction channels </a:t>
                </a:r>
                <a:r>
                  <a:rPr lang="en-MY" sz="1600" i="1" dirty="0">
                    <a:solidFill>
                      <a:srgbClr val="000000"/>
                    </a:solidFill>
                    <a:effectLst/>
                    <a:latin typeface="Arial" panose="020B0604020202020204" pitchFamily="34" charset="0"/>
                    <a:ea typeface="Calibri" panose="020F0502020204030204" pitchFamily="34" charset="0"/>
                    <a:cs typeface="Arial" panose="020B0604020202020204" pitchFamily="34" charset="0"/>
                  </a:rPr>
                  <a:t>with inlets and outlet radius of 750 µm</a:t>
                </a:r>
                <a:r>
                  <a:rPr lang="en-MY" sz="1600" i="1" dirty="0">
                    <a:effectLst/>
                    <a:latin typeface="Arial" panose="020B0604020202020204" pitchFamily="34" charset="0"/>
                    <a:ea typeface="Calibri" panose="020F0502020204030204" pitchFamily="34" charset="0"/>
                    <a:cs typeface="Arial" panose="020B0604020202020204" pitchFamily="34" charset="0"/>
                  </a:rPr>
                  <a:t> for micromixing experiment (</a:t>
                </a:r>
                <a:r>
                  <a:rPr lang="en-US" sz="1600" i="1" dirty="0">
                    <a:effectLst/>
                    <a:latin typeface="Arial" panose="020B0604020202020204" pitchFamily="34" charset="0"/>
                    <a:ea typeface="Calibri" panose="020F0502020204030204" pitchFamily="34" charset="0"/>
                    <a:cs typeface="Arial" panose="020B0604020202020204" pitchFamily="34" charset="0"/>
                  </a:rPr>
                  <a:t>20 × 17 × 8 </a:t>
                </a:r>
                <a14:m>
                  <m:oMath xmlns:m="http://schemas.openxmlformats.org/officeDocument/2006/math">
                    <m:sSup>
                      <m:sSupPr>
                        <m:ctrlPr>
                          <a:rPr lang="en-US" sz="1600" i="1" smtClean="0">
                            <a:effectLst/>
                            <a:latin typeface="Cambria Math" panose="02040503050406030204" pitchFamily="18" charset="0"/>
                            <a:cs typeface="Arial" panose="020B0604020202020204" pitchFamily="34" charset="0"/>
                          </a:rPr>
                        </m:ctrlPr>
                      </m:sSupPr>
                      <m:e>
                        <m:r>
                          <a:rPr lang="en-MY" sz="1600" b="0" i="1" smtClean="0">
                            <a:effectLst/>
                            <a:latin typeface="Cambria Math" panose="02040503050406030204" pitchFamily="18" charset="0"/>
                            <a:cs typeface="Arial" panose="020B0604020202020204" pitchFamily="34" charset="0"/>
                          </a:rPr>
                          <m:t>𝑚𝑚</m:t>
                        </m:r>
                      </m:e>
                      <m:sup>
                        <m:r>
                          <a:rPr lang="en-MY" sz="1600" b="0" i="1" smtClean="0">
                            <a:effectLst/>
                            <a:latin typeface="Cambria Math" panose="02040503050406030204" pitchFamily="18" charset="0"/>
                            <a:cs typeface="Arial" panose="020B0604020202020204" pitchFamily="34" charset="0"/>
                          </a:rPr>
                          <m:t>3</m:t>
                        </m:r>
                      </m:sup>
                    </m:sSup>
                  </m:oMath>
                </a14:m>
                <a:r>
                  <a:rPr lang="en-US" sz="1600" i="1" dirty="0">
                    <a:effectLst/>
                    <a:latin typeface="Arial" panose="020B0604020202020204" pitchFamily="34" charset="0"/>
                    <a:ea typeface="Calibri" panose="020F0502020204030204" pitchFamily="34" charset="0"/>
                    <a:cs typeface="Arial" panose="020B0604020202020204" pitchFamily="34" charset="0"/>
                  </a:rPr>
                  <a:t>)</a:t>
                </a:r>
                <a:endParaRPr lang="en-MY" sz="1600" i="1" dirty="0">
                  <a:effectLst/>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52" name="TextBox 51">
                <a:extLst>
                  <a:ext uri="{FF2B5EF4-FFF2-40B4-BE49-F238E27FC236}">
                    <a16:creationId xmlns:a16="http://schemas.microsoft.com/office/drawing/2014/main" id="{FAE5F1DB-36A1-4D50-AB74-21DBF3CEE9E8}"/>
                  </a:ext>
                </a:extLst>
              </p:cNvPr>
              <p:cNvSpPr txBox="1">
                <a:spLocks noRot="1" noChangeAspect="1" noMove="1" noResize="1" noEditPoints="1" noAdjustHandles="1" noChangeArrowheads="1" noChangeShapeType="1" noTextEdit="1"/>
              </p:cNvSpPr>
              <p:nvPr/>
            </p:nvSpPr>
            <p:spPr>
              <a:xfrm>
                <a:off x="1406794" y="5606322"/>
                <a:ext cx="9378411" cy="605871"/>
              </a:xfrm>
              <a:prstGeom prst="rect">
                <a:avLst/>
              </a:prstGeom>
              <a:blipFill>
                <a:blip r:embed="rId6"/>
                <a:stretch>
                  <a:fillRect t="-3030" r="-650" b="-9091"/>
                </a:stretch>
              </a:blipFill>
            </p:spPr>
            <p:txBody>
              <a:bodyPr/>
              <a:lstStyle/>
              <a:p>
                <a:r>
                  <a:rPr lang="en-MY">
                    <a:noFill/>
                  </a:rPr>
                  <a:t> </a:t>
                </a:r>
              </a:p>
            </p:txBody>
          </p:sp>
        </mc:Fallback>
      </mc:AlternateContent>
      <p:pic>
        <p:nvPicPr>
          <p:cNvPr id="51" name="Content Placeholder 15">
            <a:extLst>
              <a:ext uri="{FF2B5EF4-FFF2-40B4-BE49-F238E27FC236}">
                <a16:creationId xmlns:a16="http://schemas.microsoft.com/office/drawing/2014/main" id="{536BDF91-EB0F-4523-9867-10DA2CCC562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3" name="Slide Number Placeholder 2">
            <a:extLst>
              <a:ext uri="{FF2B5EF4-FFF2-40B4-BE49-F238E27FC236}">
                <a16:creationId xmlns:a16="http://schemas.microsoft.com/office/drawing/2014/main" id="{46FBA4E4-6809-46FE-8EAF-6F9CE097168F}"/>
              </a:ext>
            </a:extLst>
          </p:cNvPr>
          <p:cNvSpPr>
            <a:spLocks noGrp="1"/>
          </p:cNvSpPr>
          <p:nvPr>
            <p:ph type="sldNum" sz="quarter" idx="12"/>
          </p:nvPr>
        </p:nvSpPr>
        <p:spPr/>
        <p:txBody>
          <a:bodyPr/>
          <a:lstStyle/>
          <a:p>
            <a:fld id="{3A98EE3D-8CD1-4C3F-BD1C-C98C9596463C}" type="slidenum">
              <a:rPr lang="en-US" smtClean="0"/>
              <a:t>16</a:t>
            </a:fld>
            <a:endParaRPr lang="en-US" dirty="0"/>
          </a:p>
        </p:txBody>
      </p:sp>
      <p:sp>
        <p:nvSpPr>
          <p:cNvPr id="47" name="Title 1">
            <a:extLst>
              <a:ext uri="{FF2B5EF4-FFF2-40B4-BE49-F238E27FC236}">
                <a16:creationId xmlns:a16="http://schemas.microsoft.com/office/drawing/2014/main" id="{D2BD983A-A88E-47F2-8FF0-C5564A525B89}"/>
              </a:ext>
            </a:extLst>
          </p:cNvPr>
          <p:cNvSpPr>
            <a:spLocks noGrp="1"/>
          </p:cNvSpPr>
          <p:nvPr>
            <p:ph type="title"/>
          </p:nvPr>
        </p:nvSpPr>
        <p:spPr>
          <a:xfrm>
            <a:off x="581194" y="545403"/>
            <a:ext cx="11029616" cy="752174"/>
          </a:xfrm>
        </p:spPr>
        <p:txBody>
          <a:bodyPr>
            <a:normAutofit/>
          </a:bodyPr>
          <a:lstStyle/>
          <a:p>
            <a:r>
              <a:rPr lang="en-US" sz="3200" b="1" cap="none" dirty="0">
                <a:latin typeface="Arial" panose="020B0604020202020204" pitchFamily="34" charset="0"/>
                <a:cs typeface="Arial" panose="020B0604020202020204" pitchFamily="34" charset="0"/>
              </a:rPr>
              <a:t>Methodology (Objective 1)</a:t>
            </a:r>
            <a:endParaRPr lang="en-MY" sz="3200" b="1"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5270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FAE5F1DB-36A1-4D50-AB74-21DBF3CEE9E8}"/>
                  </a:ext>
                </a:extLst>
              </p:cNvPr>
              <p:cNvSpPr txBox="1"/>
              <p:nvPr/>
            </p:nvSpPr>
            <p:spPr>
              <a:xfrm>
                <a:off x="1268650" y="5897613"/>
                <a:ext cx="9427464" cy="605871"/>
              </a:xfrm>
              <a:prstGeom prst="rect">
                <a:avLst/>
              </a:prstGeom>
              <a:noFill/>
            </p:spPr>
            <p:txBody>
              <a:bodyPr wrap="square" rtlCol="0">
                <a:spAutoFit/>
              </a:bodyPr>
              <a:lstStyle/>
              <a:p>
                <a:pPr algn="ctr"/>
                <a:r>
                  <a:rPr lang="en-MY" sz="1600" b="1" i="1" dirty="0">
                    <a:latin typeface="Arial" panose="020B0604020202020204" pitchFamily="34" charset="0"/>
                    <a:cs typeface="Arial" panose="020B0604020202020204" pitchFamily="34" charset="0"/>
                  </a:rPr>
                  <a:t>Figure 5</a:t>
                </a:r>
                <a:r>
                  <a:rPr lang="en-MY" sz="1600" i="1" dirty="0">
                    <a:latin typeface="Arial" panose="020B0604020202020204" pitchFamily="34" charset="0"/>
                    <a:cs typeface="Arial" panose="020B0604020202020204" pitchFamily="34" charset="0"/>
                  </a:rPr>
                  <a:t>: </a:t>
                </a:r>
                <a:r>
                  <a:rPr lang="en-MY" sz="1600" i="1" dirty="0">
                    <a:effectLst/>
                    <a:latin typeface="Arial" panose="020B0604020202020204" pitchFamily="34" charset="0"/>
                    <a:ea typeface="Times New Roman" panose="02020603050405020304" pitchFamily="18" charset="0"/>
                    <a:cs typeface="Arial" panose="020B0604020202020204" pitchFamily="34" charset="0"/>
                  </a:rPr>
                  <a:t>Fabricated offset T-junction microchannel with inlets and outlet radius of 750 µm for droplet generation experiment (</a:t>
                </a:r>
                <a:r>
                  <a:rPr lang="en-US" sz="1600" i="1" dirty="0">
                    <a:effectLst/>
                    <a:latin typeface="Arial" panose="020B0604020202020204" pitchFamily="34" charset="0"/>
                    <a:ea typeface="Times New Roman" panose="02020603050405020304" pitchFamily="18" charset="0"/>
                    <a:cs typeface="Arial" panose="020B0604020202020204" pitchFamily="34" charset="0"/>
                  </a:rPr>
                  <a:t>25 × 20 × 6 </a:t>
                </a:r>
                <a14:m>
                  <m:oMath xmlns:m="http://schemas.openxmlformats.org/officeDocument/2006/math">
                    <m:sSup>
                      <m:sSupPr>
                        <m:ctrlPr>
                          <a:rPr lang="en-US" sz="1600" i="1" smtClean="0">
                            <a:effectLst/>
                            <a:latin typeface="Cambria Math" panose="02040503050406030204" pitchFamily="18" charset="0"/>
                            <a:cs typeface="Arial" panose="020B0604020202020204" pitchFamily="34" charset="0"/>
                          </a:rPr>
                        </m:ctrlPr>
                      </m:sSupPr>
                      <m:e>
                        <m:r>
                          <a:rPr lang="en-MY" sz="1600" b="0" i="1" smtClean="0">
                            <a:effectLst/>
                            <a:latin typeface="Cambria Math" panose="02040503050406030204" pitchFamily="18" charset="0"/>
                            <a:cs typeface="Arial" panose="020B0604020202020204" pitchFamily="34" charset="0"/>
                          </a:rPr>
                          <m:t>𝑚𝑚</m:t>
                        </m:r>
                      </m:e>
                      <m:sup>
                        <m:r>
                          <a:rPr lang="en-MY" sz="1600" b="0" i="1" smtClean="0">
                            <a:effectLst/>
                            <a:latin typeface="Cambria Math" panose="02040503050406030204" pitchFamily="18" charset="0"/>
                            <a:cs typeface="Arial" panose="020B0604020202020204" pitchFamily="34" charset="0"/>
                          </a:rPr>
                          <m:t>3</m:t>
                        </m:r>
                      </m:sup>
                    </m:sSup>
                  </m:oMath>
                </a14:m>
                <a:r>
                  <a:rPr lang="en-US" sz="1600" i="1" dirty="0">
                    <a:effectLst/>
                    <a:latin typeface="Arial" panose="020B0604020202020204" pitchFamily="34" charset="0"/>
                    <a:ea typeface="Times New Roman" panose="02020603050405020304" pitchFamily="18" charset="0"/>
                    <a:cs typeface="Arial" panose="020B0604020202020204" pitchFamily="34" charset="0"/>
                  </a:rPr>
                  <a:t>)</a:t>
                </a:r>
                <a:endParaRPr lang="en-MY" sz="1600" i="1" dirty="0">
                  <a:effectLst/>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52" name="TextBox 51">
                <a:extLst>
                  <a:ext uri="{FF2B5EF4-FFF2-40B4-BE49-F238E27FC236}">
                    <a16:creationId xmlns:a16="http://schemas.microsoft.com/office/drawing/2014/main" id="{FAE5F1DB-36A1-4D50-AB74-21DBF3CEE9E8}"/>
                  </a:ext>
                </a:extLst>
              </p:cNvPr>
              <p:cNvSpPr txBox="1">
                <a:spLocks noRot="1" noChangeAspect="1" noMove="1" noResize="1" noEditPoints="1" noAdjustHandles="1" noChangeArrowheads="1" noChangeShapeType="1" noTextEdit="1"/>
              </p:cNvSpPr>
              <p:nvPr/>
            </p:nvSpPr>
            <p:spPr>
              <a:xfrm>
                <a:off x="1268650" y="5897613"/>
                <a:ext cx="9427464" cy="605871"/>
              </a:xfrm>
              <a:prstGeom prst="rect">
                <a:avLst/>
              </a:prstGeom>
              <a:blipFill>
                <a:blip r:embed="rId2"/>
                <a:stretch>
                  <a:fillRect t="-3000" r="-65" b="-8000"/>
                </a:stretch>
              </a:blipFill>
            </p:spPr>
            <p:txBody>
              <a:bodyPr/>
              <a:lstStyle/>
              <a:p>
                <a:r>
                  <a:rPr lang="en-MY">
                    <a:noFill/>
                  </a:rPr>
                  <a:t> </a:t>
                </a:r>
              </a:p>
            </p:txBody>
          </p:sp>
        </mc:Fallback>
      </mc:AlternateContent>
      <p:grpSp>
        <p:nvGrpSpPr>
          <p:cNvPr id="47" name="Group 46">
            <a:extLst>
              <a:ext uri="{FF2B5EF4-FFF2-40B4-BE49-F238E27FC236}">
                <a16:creationId xmlns:a16="http://schemas.microsoft.com/office/drawing/2014/main" id="{5624D2D7-7316-4CE6-A8DD-3738808A8726}"/>
              </a:ext>
            </a:extLst>
          </p:cNvPr>
          <p:cNvGrpSpPr/>
          <p:nvPr/>
        </p:nvGrpSpPr>
        <p:grpSpPr>
          <a:xfrm>
            <a:off x="3170074" y="1437595"/>
            <a:ext cx="6840000" cy="4320000"/>
            <a:chOff x="137080" y="209550"/>
            <a:chExt cx="6088454" cy="3405950"/>
          </a:xfrm>
        </p:grpSpPr>
        <p:grpSp>
          <p:nvGrpSpPr>
            <p:cNvPr id="51" name="Group 50">
              <a:extLst>
                <a:ext uri="{FF2B5EF4-FFF2-40B4-BE49-F238E27FC236}">
                  <a16:creationId xmlns:a16="http://schemas.microsoft.com/office/drawing/2014/main" id="{45CD85A5-FCE0-47A5-AE28-7D8E0B074457}"/>
                </a:ext>
              </a:extLst>
            </p:cNvPr>
            <p:cNvGrpSpPr/>
            <p:nvPr/>
          </p:nvGrpSpPr>
          <p:grpSpPr>
            <a:xfrm>
              <a:off x="1290750" y="533400"/>
              <a:ext cx="2366510" cy="2587920"/>
              <a:chOff x="1424100" y="107950"/>
              <a:chExt cx="2366510" cy="2587920"/>
            </a:xfrm>
          </p:grpSpPr>
          <p:pic>
            <p:nvPicPr>
              <p:cNvPr id="64" name="Picture 63">
                <a:extLst>
                  <a:ext uri="{FF2B5EF4-FFF2-40B4-BE49-F238E27FC236}">
                    <a16:creationId xmlns:a16="http://schemas.microsoft.com/office/drawing/2014/main" id="{F02F37C7-712E-4D35-BE2F-A1B4D216609A}"/>
                  </a:ext>
                </a:extLst>
              </p:cNvPr>
              <p:cNvPicPr/>
              <p:nvPr/>
            </p:nvPicPr>
            <p:blipFill rotWithShape="1">
              <a:blip r:embed="rId3" cstate="print">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l="12094" t="9462" r="31976" b="36459"/>
              <a:stretch/>
            </p:blipFill>
            <p:spPr bwMode="auto">
              <a:xfrm rot="10800000">
                <a:off x="1710350" y="370500"/>
                <a:ext cx="2080260" cy="2325370"/>
              </a:xfrm>
              <a:prstGeom prst="rect">
                <a:avLst/>
              </a:prstGeom>
              <a:ln>
                <a:noFill/>
              </a:ln>
              <a:extLst>
                <a:ext uri="{53640926-AAD7-44D8-BBD7-CCE9431645EC}">
                  <a14:shadowObscured xmlns:a14="http://schemas.microsoft.com/office/drawing/2010/main"/>
                </a:ext>
              </a:extLst>
            </p:spPr>
          </p:pic>
          <p:cxnSp>
            <p:nvCxnSpPr>
              <p:cNvPr id="65" name="Straight Connector 64">
                <a:extLst>
                  <a:ext uri="{FF2B5EF4-FFF2-40B4-BE49-F238E27FC236}">
                    <a16:creationId xmlns:a16="http://schemas.microsoft.com/office/drawing/2014/main" id="{87A31F06-08A6-443B-B392-0C0953437FBD}"/>
                  </a:ext>
                </a:extLst>
              </p:cNvPr>
              <p:cNvCxnSpPr/>
              <p:nvPr/>
            </p:nvCxnSpPr>
            <p:spPr>
              <a:xfrm>
                <a:off x="1424100" y="444500"/>
                <a:ext cx="576000" cy="0"/>
              </a:xfrm>
              <a:prstGeom prst="line">
                <a:avLst/>
              </a:prstGeom>
              <a:noFill/>
              <a:ln w="6350" cap="flat" cmpd="sng" algn="ctr">
                <a:solidFill>
                  <a:sysClr val="windowText" lastClr="000000"/>
                </a:solidFill>
                <a:prstDash val="solid"/>
                <a:miter lim="800000"/>
              </a:ln>
              <a:effectLst/>
            </p:spPr>
          </p:cxnSp>
          <p:cxnSp>
            <p:nvCxnSpPr>
              <p:cNvPr id="66" name="Straight Connector 65">
                <a:extLst>
                  <a:ext uri="{FF2B5EF4-FFF2-40B4-BE49-F238E27FC236}">
                    <a16:creationId xmlns:a16="http://schemas.microsoft.com/office/drawing/2014/main" id="{F476E249-D247-4FE3-A7D1-D3E8D2E2895B}"/>
                  </a:ext>
                </a:extLst>
              </p:cNvPr>
              <p:cNvCxnSpPr/>
              <p:nvPr/>
            </p:nvCxnSpPr>
            <p:spPr>
              <a:xfrm>
                <a:off x="1424600" y="2631100"/>
                <a:ext cx="1656000" cy="0"/>
              </a:xfrm>
              <a:prstGeom prst="line">
                <a:avLst/>
              </a:prstGeom>
              <a:noFill/>
              <a:ln w="6350" cap="flat" cmpd="sng" algn="ctr">
                <a:solidFill>
                  <a:sysClr val="windowText" lastClr="000000"/>
                </a:solidFill>
                <a:prstDash val="solid"/>
                <a:miter lim="800000"/>
              </a:ln>
              <a:effectLst/>
            </p:spPr>
          </p:cxnSp>
          <p:cxnSp>
            <p:nvCxnSpPr>
              <p:cNvPr id="67" name="Straight Connector 66">
                <a:extLst>
                  <a:ext uri="{FF2B5EF4-FFF2-40B4-BE49-F238E27FC236}">
                    <a16:creationId xmlns:a16="http://schemas.microsoft.com/office/drawing/2014/main" id="{0DAD05B8-0327-4795-AFE3-F7A28168E996}"/>
                  </a:ext>
                </a:extLst>
              </p:cNvPr>
              <p:cNvCxnSpPr/>
              <p:nvPr/>
            </p:nvCxnSpPr>
            <p:spPr>
              <a:xfrm>
                <a:off x="2051050" y="107950"/>
                <a:ext cx="0" cy="1368000"/>
              </a:xfrm>
              <a:prstGeom prst="line">
                <a:avLst/>
              </a:prstGeom>
              <a:noFill/>
              <a:ln w="6350" cap="flat" cmpd="sng" algn="ctr">
                <a:solidFill>
                  <a:sysClr val="windowText" lastClr="000000"/>
                </a:solidFill>
                <a:prstDash val="solid"/>
                <a:miter lim="800000"/>
              </a:ln>
              <a:effectLst/>
            </p:spPr>
          </p:cxnSp>
          <p:cxnSp>
            <p:nvCxnSpPr>
              <p:cNvPr id="68" name="Straight Connector 67">
                <a:extLst>
                  <a:ext uri="{FF2B5EF4-FFF2-40B4-BE49-F238E27FC236}">
                    <a16:creationId xmlns:a16="http://schemas.microsoft.com/office/drawing/2014/main" id="{F9EE1EE4-A924-41AA-893C-8ECAF674A32F}"/>
                  </a:ext>
                </a:extLst>
              </p:cNvPr>
              <p:cNvCxnSpPr/>
              <p:nvPr/>
            </p:nvCxnSpPr>
            <p:spPr>
              <a:xfrm>
                <a:off x="3177200" y="108404"/>
                <a:ext cx="0" cy="1476000"/>
              </a:xfrm>
              <a:prstGeom prst="line">
                <a:avLst/>
              </a:prstGeom>
              <a:noFill/>
              <a:ln w="6350" cap="flat" cmpd="sng" algn="ctr">
                <a:solidFill>
                  <a:sysClr val="windowText" lastClr="000000"/>
                </a:solidFill>
                <a:prstDash val="solid"/>
                <a:miter lim="800000"/>
              </a:ln>
              <a:effectLst/>
            </p:spPr>
          </p:cxnSp>
          <p:cxnSp>
            <p:nvCxnSpPr>
              <p:cNvPr id="69" name="Straight Arrow Connector 68">
                <a:extLst>
                  <a:ext uri="{FF2B5EF4-FFF2-40B4-BE49-F238E27FC236}">
                    <a16:creationId xmlns:a16="http://schemas.microsoft.com/office/drawing/2014/main" id="{54821599-699F-486A-8139-A548FAAFF5DA}"/>
                  </a:ext>
                </a:extLst>
              </p:cNvPr>
              <p:cNvCxnSpPr/>
              <p:nvPr/>
            </p:nvCxnSpPr>
            <p:spPr>
              <a:xfrm>
                <a:off x="2051050" y="215900"/>
                <a:ext cx="1119600" cy="0"/>
              </a:xfrm>
              <a:prstGeom prst="straightConnector1">
                <a:avLst/>
              </a:prstGeom>
              <a:noFill/>
              <a:ln w="6350" cap="flat" cmpd="sng" algn="ctr">
                <a:solidFill>
                  <a:sysClr val="windowText" lastClr="000000"/>
                </a:solidFill>
                <a:prstDash val="solid"/>
                <a:miter lim="800000"/>
                <a:headEnd type="triangle"/>
                <a:tailEnd type="triangle"/>
              </a:ln>
              <a:effectLst/>
            </p:spPr>
          </p:cxnSp>
          <p:cxnSp>
            <p:nvCxnSpPr>
              <p:cNvPr id="70" name="Straight Arrow Connector 69">
                <a:extLst>
                  <a:ext uri="{FF2B5EF4-FFF2-40B4-BE49-F238E27FC236}">
                    <a16:creationId xmlns:a16="http://schemas.microsoft.com/office/drawing/2014/main" id="{BB7B56FF-5D03-4892-A345-B9E673135AB5}"/>
                  </a:ext>
                </a:extLst>
              </p:cNvPr>
              <p:cNvCxnSpPr/>
              <p:nvPr/>
            </p:nvCxnSpPr>
            <p:spPr>
              <a:xfrm>
                <a:off x="1562100" y="444500"/>
                <a:ext cx="0" cy="2184400"/>
              </a:xfrm>
              <a:prstGeom prst="straightConnector1">
                <a:avLst/>
              </a:prstGeom>
              <a:noFill/>
              <a:ln w="6350" cap="flat" cmpd="sng" algn="ctr">
                <a:solidFill>
                  <a:sysClr val="windowText" lastClr="000000"/>
                </a:solidFill>
                <a:prstDash val="solid"/>
                <a:miter lim="800000"/>
                <a:headEnd type="triangle"/>
                <a:tailEnd type="triangle"/>
              </a:ln>
              <a:effectLst/>
            </p:spPr>
          </p:cxnSp>
        </p:grpSp>
        <p:cxnSp>
          <p:nvCxnSpPr>
            <p:cNvPr id="53" name="Straight Connector 52">
              <a:extLst>
                <a:ext uri="{FF2B5EF4-FFF2-40B4-BE49-F238E27FC236}">
                  <a16:creationId xmlns:a16="http://schemas.microsoft.com/office/drawing/2014/main" id="{93AAE740-9398-441A-9E4A-7E3DEFFC1BC7}"/>
                </a:ext>
              </a:extLst>
            </p:cNvPr>
            <p:cNvCxnSpPr/>
            <p:nvPr/>
          </p:nvCxnSpPr>
          <p:spPr>
            <a:xfrm>
              <a:off x="1441450" y="501650"/>
              <a:ext cx="430600" cy="330200"/>
            </a:xfrm>
            <a:prstGeom prst="line">
              <a:avLst/>
            </a:prstGeom>
            <a:noFill/>
            <a:ln w="6350" cap="flat" cmpd="sng" algn="ctr">
              <a:solidFill>
                <a:sysClr val="windowText" lastClr="000000"/>
              </a:solidFill>
              <a:prstDash val="solid"/>
              <a:miter lim="800000"/>
            </a:ln>
            <a:effectLst/>
          </p:spPr>
        </p:cxnSp>
        <p:cxnSp>
          <p:nvCxnSpPr>
            <p:cNvPr id="54" name="Straight Connector 53">
              <a:extLst>
                <a:ext uri="{FF2B5EF4-FFF2-40B4-BE49-F238E27FC236}">
                  <a16:creationId xmlns:a16="http://schemas.microsoft.com/office/drawing/2014/main" id="{9F700DD5-DB72-4449-80F7-C8039BA32582}"/>
                </a:ext>
              </a:extLst>
            </p:cNvPr>
            <p:cNvCxnSpPr/>
            <p:nvPr/>
          </p:nvCxnSpPr>
          <p:spPr>
            <a:xfrm>
              <a:off x="3043850" y="2990850"/>
              <a:ext cx="0" cy="324000"/>
            </a:xfrm>
            <a:prstGeom prst="line">
              <a:avLst/>
            </a:prstGeom>
            <a:noFill/>
            <a:ln w="6350" cap="flat" cmpd="sng" algn="ctr">
              <a:solidFill>
                <a:sysClr val="windowText" lastClr="000000"/>
              </a:solidFill>
              <a:prstDash val="solid"/>
              <a:miter lim="800000"/>
            </a:ln>
            <a:effectLst/>
          </p:spPr>
        </p:cxnSp>
        <p:cxnSp>
          <p:nvCxnSpPr>
            <p:cNvPr id="55" name="Straight Connector 54">
              <a:extLst>
                <a:ext uri="{FF2B5EF4-FFF2-40B4-BE49-F238E27FC236}">
                  <a16:creationId xmlns:a16="http://schemas.microsoft.com/office/drawing/2014/main" id="{EDCEFCC7-299F-4ED2-A820-267813DCE3A4}"/>
                </a:ext>
              </a:extLst>
            </p:cNvPr>
            <p:cNvCxnSpPr/>
            <p:nvPr/>
          </p:nvCxnSpPr>
          <p:spPr>
            <a:xfrm>
              <a:off x="3473450" y="1952200"/>
              <a:ext cx="396000" cy="0"/>
            </a:xfrm>
            <a:prstGeom prst="line">
              <a:avLst/>
            </a:prstGeom>
            <a:noFill/>
            <a:ln w="6350" cap="flat" cmpd="sng" algn="ctr">
              <a:solidFill>
                <a:sysClr val="windowText" lastClr="000000"/>
              </a:solidFill>
              <a:prstDash val="solid"/>
              <a:miter lim="800000"/>
            </a:ln>
            <a:effectLst/>
          </p:spPr>
        </p:cxnSp>
        <p:sp>
          <p:nvSpPr>
            <p:cNvPr id="56" name="Rectangle 55">
              <a:extLst>
                <a:ext uri="{FF2B5EF4-FFF2-40B4-BE49-F238E27FC236}">
                  <a16:creationId xmlns:a16="http://schemas.microsoft.com/office/drawing/2014/main" id="{183F2D66-1B81-4F4F-8F1E-854D9C70D363}"/>
                </a:ext>
              </a:extLst>
            </p:cNvPr>
            <p:cNvSpPr/>
            <p:nvPr/>
          </p:nvSpPr>
          <p:spPr>
            <a:xfrm>
              <a:off x="137080" y="1650705"/>
              <a:ext cx="1567836" cy="351450"/>
            </a:xfrm>
            <a:prstGeom prst="rect">
              <a:avLst/>
            </a:prstGeom>
            <a:no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200000"/>
                </a:lnSpc>
                <a:spcAft>
                  <a:spcPts val="600"/>
                </a:spcAft>
              </a:pPr>
              <a:r>
                <a:rPr lang="en-MY"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 mm</a:t>
              </a:r>
              <a:endParaRPr lang="en-MY" sz="1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7" name="Rectangle 56">
              <a:extLst>
                <a:ext uri="{FF2B5EF4-FFF2-40B4-BE49-F238E27FC236}">
                  <a16:creationId xmlns:a16="http://schemas.microsoft.com/office/drawing/2014/main" id="{E505E9E5-2D41-4925-8D09-237395851E35}"/>
                </a:ext>
              </a:extLst>
            </p:cNvPr>
            <p:cNvSpPr/>
            <p:nvPr/>
          </p:nvSpPr>
          <p:spPr>
            <a:xfrm>
              <a:off x="1889081" y="271203"/>
              <a:ext cx="1247618" cy="244620"/>
            </a:xfrm>
            <a:prstGeom prst="rect">
              <a:avLst/>
            </a:prstGeom>
            <a:no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600"/>
                </a:spcAft>
              </a:pPr>
              <a:r>
                <a:rPr lang="en-MY"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10 mm</a:t>
              </a:r>
              <a:endParaRPr lang="en-MY" sz="1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8" name="Rectangle 57">
              <a:extLst>
                <a:ext uri="{FF2B5EF4-FFF2-40B4-BE49-F238E27FC236}">
                  <a16:creationId xmlns:a16="http://schemas.microsoft.com/office/drawing/2014/main" id="{E1B9A463-A84E-4084-9792-7F9F4FC41223}"/>
                </a:ext>
              </a:extLst>
            </p:cNvPr>
            <p:cNvSpPr/>
            <p:nvPr/>
          </p:nvSpPr>
          <p:spPr>
            <a:xfrm>
              <a:off x="483687" y="209550"/>
              <a:ext cx="1247618" cy="289901"/>
            </a:xfrm>
            <a:prstGeom prst="rect">
              <a:avLst/>
            </a:prstGeom>
            <a:no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600"/>
                </a:spcAft>
              </a:pPr>
              <a:r>
                <a:rPr lang="en-MY"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Inlet B</a:t>
              </a:r>
              <a:endParaRPr lang="en-MY" sz="1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9" name="Rectangle 58">
              <a:extLst>
                <a:ext uri="{FF2B5EF4-FFF2-40B4-BE49-F238E27FC236}">
                  <a16:creationId xmlns:a16="http://schemas.microsoft.com/office/drawing/2014/main" id="{F5A88D97-383C-4CDD-9CF4-6114E81E6EED}"/>
                </a:ext>
              </a:extLst>
            </p:cNvPr>
            <p:cNvSpPr/>
            <p:nvPr/>
          </p:nvSpPr>
          <p:spPr>
            <a:xfrm>
              <a:off x="2633345" y="3323400"/>
              <a:ext cx="827405" cy="292100"/>
            </a:xfrm>
            <a:prstGeom prst="rect">
              <a:avLst/>
            </a:prstGeom>
            <a:no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5000"/>
                </a:lnSpc>
                <a:spcAft>
                  <a:spcPts val="600"/>
                </a:spcAft>
              </a:pPr>
              <a:r>
                <a:rPr lang="en-MY" sz="1400">
                  <a:solidFill>
                    <a:srgbClr val="000000"/>
                  </a:solidFill>
                  <a:effectLst/>
                  <a:latin typeface="Arial" panose="020B0604020202020204" pitchFamily="34" charset="0"/>
                  <a:ea typeface="Calibri" panose="020F0502020204030204" pitchFamily="34" charset="0"/>
                  <a:cs typeface="Arial" panose="020B0604020202020204" pitchFamily="34" charset="0"/>
                </a:rPr>
                <a:t>Inlet A</a:t>
              </a:r>
              <a:endParaRPr lang="en-MY" sz="1400">
                <a:effectLst/>
                <a:latin typeface="Arial" panose="020B0604020202020204" pitchFamily="34" charset="0"/>
                <a:ea typeface="Times New Roman" panose="02020603050405020304" pitchFamily="18" charset="0"/>
                <a:cs typeface="Arial" panose="020B0604020202020204" pitchFamily="34" charset="0"/>
              </a:endParaRPr>
            </a:p>
          </p:txBody>
        </p:sp>
        <p:sp>
          <p:nvSpPr>
            <p:cNvPr id="60" name="Rectangle 59">
              <a:extLst>
                <a:ext uri="{FF2B5EF4-FFF2-40B4-BE49-F238E27FC236}">
                  <a16:creationId xmlns:a16="http://schemas.microsoft.com/office/drawing/2014/main" id="{4C0CA233-D62F-40F4-B135-C58A5DC94CDF}"/>
                </a:ext>
              </a:extLst>
            </p:cNvPr>
            <p:cNvSpPr/>
            <p:nvPr/>
          </p:nvSpPr>
          <p:spPr>
            <a:xfrm>
              <a:off x="3747880" y="1799250"/>
              <a:ext cx="827405" cy="292100"/>
            </a:xfrm>
            <a:prstGeom prst="rect">
              <a:avLst/>
            </a:prstGeom>
            <a:no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5000"/>
                </a:lnSpc>
                <a:spcAft>
                  <a:spcPts val="600"/>
                </a:spcAft>
              </a:pPr>
              <a:r>
                <a:rPr lang="en-MY" sz="1400">
                  <a:solidFill>
                    <a:srgbClr val="000000"/>
                  </a:solidFill>
                  <a:effectLst/>
                  <a:latin typeface="Arial" panose="020B0604020202020204" pitchFamily="34" charset="0"/>
                  <a:ea typeface="Calibri" panose="020F0502020204030204" pitchFamily="34" charset="0"/>
                  <a:cs typeface="Arial" panose="020B0604020202020204" pitchFamily="34" charset="0"/>
                </a:rPr>
                <a:t>Outlet</a:t>
              </a:r>
              <a:endParaRPr lang="en-MY" sz="1400">
                <a:effectLst/>
                <a:latin typeface="Arial" panose="020B0604020202020204" pitchFamily="34" charset="0"/>
                <a:ea typeface="Times New Roman" panose="02020603050405020304" pitchFamily="18" charset="0"/>
                <a:cs typeface="Arial" panose="020B0604020202020204" pitchFamily="34" charset="0"/>
              </a:endParaRPr>
            </a:p>
          </p:txBody>
        </p:sp>
        <p:sp>
          <p:nvSpPr>
            <p:cNvPr id="61" name="Rectangle 60">
              <a:extLst>
                <a:ext uri="{FF2B5EF4-FFF2-40B4-BE49-F238E27FC236}">
                  <a16:creationId xmlns:a16="http://schemas.microsoft.com/office/drawing/2014/main" id="{E2AF8DF7-38E0-46E1-B75B-40FBACE2814E}"/>
                </a:ext>
              </a:extLst>
            </p:cNvPr>
            <p:cNvSpPr/>
            <p:nvPr/>
          </p:nvSpPr>
          <p:spPr>
            <a:xfrm>
              <a:off x="2921000" y="1829324"/>
              <a:ext cx="253999" cy="214442"/>
            </a:xfrm>
            <a:prstGeom prst="rect">
              <a:avLst/>
            </a:prstGeom>
            <a:noFill/>
            <a:ln w="12700" cap="flat" cmpd="sng" algn="ctr">
              <a:solidFill>
                <a:srgbClr val="FFFF00"/>
              </a:solidFill>
              <a:prstDash val="dash"/>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sz="1400">
                <a:latin typeface="Arial" panose="020B0604020202020204" pitchFamily="34" charset="0"/>
                <a:cs typeface="Arial" panose="020B0604020202020204" pitchFamily="34" charset="0"/>
              </a:endParaRPr>
            </a:p>
          </p:txBody>
        </p:sp>
        <p:cxnSp>
          <p:nvCxnSpPr>
            <p:cNvPr id="62" name="Straight Connector 61">
              <a:extLst>
                <a:ext uri="{FF2B5EF4-FFF2-40B4-BE49-F238E27FC236}">
                  <a16:creationId xmlns:a16="http://schemas.microsoft.com/office/drawing/2014/main" id="{A149BEFD-81F9-4B9C-A238-0971ADBE968D}"/>
                </a:ext>
              </a:extLst>
            </p:cNvPr>
            <p:cNvCxnSpPr/>
            <p:nvPr/>
          </p:nvCxnSpPr>
          <p:spPr>
            <a:xfrm flipV="1">
              <a:off x="3170950" y="1253700"/>
              <a:ext cx="850900" cy="698500"/>
            </a:xfrm>
            <a:prstGeom prst="line">
              <a:avLst/>
            </a:prstGeom>
            <a:noFill/>
            <a:ln w="6350" cap="flat" cmpd="sng" algn="ctr">
              <a:solidFill>
                <a:sysClr val="windowText" lastClr="000000"/>
              </a:solidFill>
              <a:prstDash val="solid"/>
              <a:miter lim="800000"/>
            </a:ln>
            <a:effectLst/>
          </p:spPr>
        </p:cxnSp>
        <p:sp>
          <p:nvSpPr>
            <p:cNvPr id="63" name="Rectangle 62">
              <a:extLst>
                <a:ext uri="{FF2B5EF4-FFF2-40B4-BE49-F238E27FC236}">
                  <a16:creationId xmlns:a16="http://schemas.microsoft.com/office/drawing/2014/main" id="{50A74DBD-386B-4E1A-B8DD-26AD60D4C9C4}"/>
                </a:ext>
              </a:extLst>
            </p:cNvPr>
            <p:cNvSpPr/>
            <p:nvPr/>
          </p:nvSpPr>
          <p:spPr>
            <a:xfrm>
              <a:off x="3792807" y="906995"/>
              <a:ext cx="2432727" cy="735536"/>
            </a:xfrm>
            <a:prstGeom prst="rect">
              <a:avLst/>
            </a:prstGeom>
            <a:no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5000"/>
                </a:lnSpc>
                <a:spcAft>
                  <a:spcPts val="600"/>
                </a:spcAft>
              </a:pPr>
              <a:r>
                <a:rPr lang="en-MY" sz="1400" dirty="0">
                  <a:solidFill>
                    <a:srgbClr val="000000"/>
                  </a:solidFill>
                  <a:latin typeface="Arial" panose="020B0604020202020204" pitchFamily="34" charset="0"/>
                  <a:ea typeface="Times New Roman" panose="02020603050405020304" pitchFamily="18" charset="0"/>
                  <a:cs typeface="Arial" panose="020B0604020202020204" pitchFamily="34" charset="0"/>
                </a:rPr>
                <a:t>Region of interest (1420 × 1060 </a:t>
              </a:r>
              <a:r>
                <a:rPr lang="en-MY" sz="1400" dirty="0">
                  <a:effectLst/>
                  <a:latin typeface="Arial" panose="020B0604020202020204" pitchFamily="34" charset="0"/>
                  <a:ea typeface="Times New Roman" panose="02020603050405020304" pitchFamily="18" charset="0"/>
                  <a:cs typeface="Arial" panose="020B0604020202020204" pitchFamily="34" charset="0"/>
                </a:rPr>
                <a:t>µm</a:t>
              </a:r>
              <a:r>
                <a:rPr lang="en-MY" sz="1400" baseline="30000" dirty="0">
                  <a:effectLst/>
                  <a:latin typeface="Arial" panose="020B0604020202020204" pitchFamily="34" charset="0"/>
                  <a:ea typeface="Times New Roman" panose="02020603050405020304" pitchFamily="18" charset="0"/>
                  <a:cs typeface="Arial" panose="020B0604020202020204" pitchFamily="34" charset="0"/>
                </a:rPr>
                <a:t>2</a:t>
              </a:r>
              <a:r>
                <a:rPr lang="en-MY" sz="1400" dirty="0">
                  <a:solidFill>
                    <a:srgbClr val="000000"/>
                  </a:solidFill>
                  <a:latin typeface="Arial" panose="020B0604020202020204" pitchFamily="34" charset="0"/>
                  <a:ea typeface="Times New Roman" panose="02020603050405020304" pitchFamily="18" charset="0"/>
                  <a:cs typeface="Arial" panose="020B0604020202020204" pitchFamily="34" charset="0"/>
                </a:rPr>
                <a:t> equivalent to 800 × 600 pixels)</a:t>
              </a:r>
              <a:endParaRPr lang="en-MY" sz="1400" dirty="0">
                <a:effectLst/>
                <a:latin typeface="Arial" panose="020B0604020202020204" pitchFamily="34" charset="0"/>
                <a:ea typeface="Times New Roman" panose="02020603050405020304" pitchFamily="18" charset="0"/>
                <a:cs typeface="Arial" panose="020B0604020202020204" pitchFamily="34" charset="0"/>
              </a:endParaRPr>
            </a:p>
          </p:txBody>
        </p:sp>
      </p:grpSp>
      <p:pic>
        <p:nvPicPr>
          <p:cNvPr id="26" name="Content Placeholder 15">
            <a:extLst>
              <a:ext uri="{FF2B5EF4-FFF2-40B4-BE49-F238E27FC236}">
                <a16:creationId xmlns:a16="http://schemas.microsoft.com/office/drawing/2014/main" id="{9869BDBC-3DDE-46BF-830B-214C4F508B3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3" name="Slide Number Placeholder 2">
            <a:extLst>
              <a:ext uri="{FF2B5EF4-FFF2-40B4-BE49-F238E27FC236}">
                <a16:creationId xmlns:a16="http://schemas.microsoft.com/office/drawing/2014/main" id="{2B2E9B69-07E3-492F-81DD-99B5B03E908F}"/>
              </a:ext>
            </a:extLst>
          </p:cNvPr>
          <p:cNvSpPr>
            <a:spLocks noGrp="1"/>
          </p:cNvSpPr>
          <p:nvPr>
            <p:ph type="sldNum" sz="quarter" idx="12"/>
          </p:nvPr>
        </p:nvSpPr>
        <p:spPr/>
        <p:txBody>
          <a:bodyPr/>
          <a:lstStyle/>
          <a:p>
            <a:fld id="{3A98EE3D-8CD1-4C3F-BD1C-C98C9596463C}" type="slidenum">
              <a:rPr lang="en-US" smtClean="0"/>
              <a:t>17</a:t>
            </a:fld>
            <a:endParaRPr lang="en-US" dirty="0"/>
          </a:p>
        </p:txBody>
      </p:sp>
      <p:sp>
        <p:nvSpPr>
          <p:cNvPr id="27" name="Title 1">
            <a:extLst>
              <a:ext uri="{FF2B5EF4-FFF2-40B4-BE49-F238E27FC236}">
                <a16:creationId xmlns:a16="http://schemas.microsoft.com/office/drawing/2014/main" id="{1F08A715-02E3-4236-89FF-708040D77404}"/>
              </a:ext>
            </a:extLst>
          </p:cNvPr>
          <p:cNvSpPr>
            <a:spLocks noGrp="1"/>
          </p:cNvSpPr>
          <p:nvPr>
            <p:ph type="title"/>
          </p:nvPr>
        </p:nvSpPr>
        <p:spPr>
          <a:xfrm>
            <a:off x="581194" y="545403"/>
            <a:ext cx="11029616" cy="752174"/>
          </a:xfrm>
        </p:spPr>
        <p:txBody>
          <a:bodyPr>
            <a:normAutofit/>
          </a:bodyPr>
          <a:lstStyle/>
          <a:p>
            <a:r>
              <a:rPr lang="en-US" sz="3200" b="1" cap="none" dirty="0">
                <a:latin typeface="Arial" panose="020B0604020202020204" pitchFamily="34" charset="0"/>
                <a:cs typeface="Arial" panose="020B0604020202020204" pitchFamily="34" charset="0"/>
              </a:rPr>
              <a:t>Methodology (Objective 1)</a:t>
            </a:r>
            <a:endParaRPr lang="en-MY" sz="3200" b="1"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39758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a:extLst>
              <a:ext uri="{FF2B5EF4-FFF2-40B4-BE49-F238E27FC236}">
                <a16:creationId xmlns:a16="http://schemas.microsoft.com/office/drawing/2014/main" id="{FAE5F1DB-36A1-4D50-AB74-21DBF3CEE9E8}"/>
              </a:ext>
            </a:extLst>
          </p:cNvPr>
          <p:cNvSpPr txBox="1"/>
          <p:nvPr/>
        </p:nvSpPr>
        <p:spPr>
          <a:xfrm>
            <a:off x="4011256" y="5870030"/>
            <a:ext cx="4169488" cy="343633"/>
          </a:xfrm>
          <a:prstGeom prst="rect">
            <a:avLst/>
          </a:prstGeom>
          <a:noFill/>
        </p:spPr>
        <p:txBody>
          <a:bodyPr wrap="square" rtlCol="0">
            <a:spAutoFit/>
          </a:bodyPr>
          <a:lstStyle/>
          <a:p>
            <a:r>
              <a:rPr lang="en-MY" sz="1600" b="1" i="1" dirty="0">
                <a:latin typeface="Arial" panose="020B0604020202020204" pitchFamily="34" charset="0"/>
                <a:cs typeface="Arial" panose="020B0604020202020204" pitchFamily="34" charset="0"/>
              </a:rPr>
              <a:t>Figure 6</a:t>
            </a:r>
            <a:r>
              <a:rPr lang="en-MY" sz="1600" i="1" dirty="0">
                <a:latin typeface="Arial" panose="020B0604020202020204" pitchFamily="34" charset="0"/>
                <a:cs typeface="Arial" panose="020B0604020202020204" pitchFamily="34" charset="0"/>
              </a:rPr>
              <a:t>: Micromixing e</a:t>
            </a:r>
            <a:r>
              <a:rPr lang="en-MY" sz="1600" i="1" dirty="0">
                <a:effectLst/>
                <a:latin typeface="Arial" panose="020B0604020202020204" pitchFamily="34" charset="0"/>
                <a:ea typeface="Times New Roman" panose="02020603050405020304" pitchFamily="18" charset="0"/>
                <a:cs typeface="Arial" panose="020B0604020202020204" pitchFamily="34" charset="0"/>
              </a:rPr>
              <a:t>xperimental setup</a:t>
            </a:r>
            <a:endParaRPr lang="en-MY" sz="1600" i="1" dirty="0">
              <a:effectLst/>
              <a:latin typeface="Arial" panose="020B0604020202020204" pitchFamily="34" charset="0"/>
              <a:ea typeface="Calibri" panose="020F0502020204030204" pitchFamily="34" charset="0"/>
              <a:cs typeface="Arial" panose="020B0604020202020204" pitchFamily="34" charset="0"/>
            </a:endParaRPr>
          </a:p>
        </p:txBody>
      </p:sp>
      <p:grpSp>
        <p:nvGrpSpPr>
          <p:cNvPr id="42" name="Group 41">
            <a:extLst>
              <a:ext uri="{FF2B5EF4-FFF2-40B4-BE49-F238E27FC236}">
                <a16:creationId xmlns:a16="http://schemas.microsoft.com/office/drawing/2014/main" id="{594CF130-2530-4672-8D28-0BAA86BE95A8}"/>
              </a:ext>
            </a:extLst>
          </p:cNvPr>
          <p:cNvGrpSpPr>
            <a:grpSpLocks/>
          </p:cNvGrpSpPr>
          <p:nvPr/>
        </p:nvGrpSpPr>
        <p:grpSpPr bwMode="auto">
          <a:xfrm>
            <a:off x="2856000" y="1653228"/>
            <a:ext cx="6480000" cy="3960000"/>
            <a:chOff x="1206" y="1369"/>
            <a:chExt cx="54864" cy="30582"/>
          </a:xfrm>
        </p:grpSpPr>
        <p:pic>
          <p:nvPicPr>
            <p:cNvPr id="43" name="Picture 42">
              <a:extLst>
                <a:ext uri="{FF2B5EF4-FFF2-40B4-BE49-F238E27FC236}">
                  <a16:creationId xmlns:a16="http://schemas.microsoft.com/office/drawing/2014/main" id="{5671F321-C26D-40AD-849E-173780C3C5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6" y="1369"/>
              <a:ext cx="54864" cy="30582"/>
            </a:xfrm>
            <a:prstGeom prst="rect">
              <a:avLst/>
            </a:prstGeom>
            <a:noFill/>
            <a:extLst>
              <a:ext uri="{909E8E84-426E-40DD-AFC4-6F175D3DCCD1}">
                <a14:hiddenFill xmlns:a14="http://schemas.microsoft.com/office/drawing/2010/main">
                  <a:solidFill>
                    <a:srgbClr val="FFFFFF"/>
                  </a:solidFill>
                </a14:hiddenFill>
              </a:ext>
            </a:extLst>
          </p:spPr>
        </p:pic>
        <p:sp>
          <p:nvSpPr>
            <p:cNvPr id="44" name="Rectangle 43">
              <a:extLst>
                <a:ext uri="{FF2B5EF4-FFF2-40B4-BE49-F238E27FC236}">
                  <a16:creationId xmlns:a16="http://schemas.microsoft.com/office/drawing/2014/main" id="{3A1CB358-6423-4C0A-BC61-AD4612A9D54A}"/>
                </a:ext>
              </a:extLst>
            </p:cNvPr>
            <p:cNvSpPr>
              <a:spLocks noChangeArrowheads="1"/>
            </p:cNvSpPr>
            <p:nvPr/>
          </p:nvSpPr>
          <p:spPr bwMode="auto">
            <a:xfrm>
              <a:off x="2194" y="4389"/>
              <a:ext cx="10168" cy="4755"/>
            </a:xfrm>
            <a:prstGeom prst="rect">
              <a:avLst/>
            </a:prstGeom>
            <a:solidFill>
              <a:sysClr val="window" lastClr="FFFFFF">
                <a:lumMod val="100000"/>
                <a:lumOff val="0"/>
              </a:sysClr>
            </a:solidFill>
            <a:ln w="6350">
              <a:solidFill>
                <a:sysClr val="windowText" lastClr="000000">
                  <a:lumMod val="100000"/>
                  <a:lumOff val="0"/>
                </a:sysClr>
              </a:solidFill>
              <a:miter lim="800000"/>
              <a:headEnd/>
              <a:tailEnd/>
            </a:ln>
          </p:spPr>
          <p:txBody>
            <a:bodyPr rot="0" vert="horz" wrap="square" lIns="91440" tIns="45720" rIns="91440" bIns="45720" anchor="ctr" anchorCtr="0" upright="1">
              <a:noAutofit/>
            </a:bodyPr>
            <a:lstStyle/>
            <a:p>
              <a:pPr algn="ctr">
                <a:lnSpc>
                  <a:spcPct val="115000"/>
                </a:lnSpc>
                <a:spcAft>
                  <a:spcPts val="600"/>
                </a:spcAft>
              </a:pPr>
              <a:r>
                <a:rPr lang="en-US" sz="1400">
                  <a:effectLst/>
                  <a:latin typeface="Arial" panose="020B0604020202020204" pitchFamily="34" charset="0"/>
                  <a:ea typeface="Times New Roman" panose="02020603050405020304" pitchFamily="18" charset="0"/>
                  <a:cs typeface="Arial" panose="020B0604020202020204" pitchFamily="34" charset="0"/>
                </a:rPr>
                <a:t>DC power supply</a:t>
              </a:r>
              <a:endParaRPr lang="en-MY" sz="1400">
                <a:effectLst/>
                <a:latin typeface="Arial" panose="020B0604020202020204" pitchFamily="34" charset="0"/>
                <a:ea typeface="Times New Roman" panose="02020603050405020304" pitchFamily="18" charset="0"/>
                <a:cs typeface="Arial" panose="020B0604020202020204" pitchFamily="34" charset="0"/>
              </a:endParaRPr>
            </a:p>
          </p:txBody>
        </p:sp>
        <p:sp>
          <p:nvSpPr>
            <p:cNvPr id="45" name="Rectangle 44">
              <a:extLst>
                <a:ext uri="{FF2B5EF4-FFF2-40B4-BE49-F238E27FC236}">
                  <a16:creationId xmlns:a16="http://schemas.microsoft.com/office/drawing/2014/main" id="{05A2CCFA-59E1-4D52-90ED-B3B9A03F153E}"/>
                </a:ext>
              </a:extLst>
            </p:cNvPr>
            <p:cNvSpPr>
              <a:spLocks noChangeArrowheads="1"/>
            </p:cNvSpPr>
            <p:nvPr/>
          </p:nvSpPr>
          <p:spPr bwMode="auto">
            <a:xfrm>
              <a:off x="23449" y="28366"/>
              <a:ext cx="11661" cy="2882"/>
            </a:xfrm>
            <a:prstGeom prst="rect">
              <a:avLst/>
            </a:prstGeom>
            <a:solidFill>
              <a:sysClr val="window" lastClr="FFFFFF">
                <a:lumMod val="100000"/>
                <a:lumOff val="0"/>
              </a:sysClr>
            </a:solidFill>
            <a:ln w="6350">
              <a:solidFill>
                <a:sysClr val="windowText" lastClr="000000">
                  <a:lumMod val="100000"/>
                  <a:lumOff val="0"/>
                </a:sysClr>
              </a:solidFill>
              <a:miter lim="800000"/>
              <a:headEnd/>
              <a:tailEnd/>
            </a:ln>
          </p:spPr>
          <p:txBody>
            <a:bodyPr rot="0" vert="horz" wrap="square" lIns="91440" tIns="45720" rIns="91440" bIns="45720" anchor="ctr" anchorCtr="0" upright="1">
              <a:noAutofit/>
            </a:bodyPr>
            <a:lstStyle/>
            <a:p>
              <a:pPr algn="ctr">
                <a:lnSpc>
                  <a:spcPct val="105000"/>
                </a:lnSpc>
                <a:spcAft>
                  <a:spcPts val="800"/>
                </a:spcAft>
              </a:pPr>
              <a:r>
                <a:rPr lang="en-US" sz="1400" dirty="0">
                  <a:effectLst/>
                  <a:latin typeface="Arial" panose="020B0604020202020204" pitchFamily="34" charset="0"/>
                  <a:ea typeface="Calibri" panose="020F0502020204030204" pitchFamily="34" charset="0"/>
                  <a:cs typeface="Arial" panose="020B0604020202020204" pitchFamily="34" charset="0"/>
                </a:rPr>
                <a:t>Syringe pump</a:t>
              </a:r>
              <a:endParaRPr lang="en-MY" sz="1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6" name="Rectangle 45">
              <a:extLst>
                <a:ext uri="{FF2B5EF4-FFF2-40B4-BE49-F238E27FC236}">
                  <a16:creationId xmlns:a16="http://schemas.microsoft.com/office/drawing/2014/main" id="{3FC511AF-384D-4B3A-BD2B-681A151A9EB9}"/>
                </a:ext>
              </a:extLst>
            </p:cNvPr>
            <p:cNvSpPr>
              <a:spLocks noChangeArrowheads="1"/>
            </p:cNvSpPr>
            <p:nvPr/>
          </p:nvSpPr>
          <p:spPr bwMode="auto">
            <a:xfrm>
              <a:off x="41913" y="28000"/>
              <a:ext cx="13940" cy="3175"/>
            </a:xfrm>
            <a:prstGeom prst="rect">
              <a:avLst/>
            </a:prstGeom>
            <a:solidFill>
              <a:sysClr val="window" lastClr="FFFFFF">
                <a:lumMod val="100000"/>
                <a:lumOff val="0"/>
              </a:sysClr>
            </a:solidFill>
            <a:ln w="6350">
              <a:solidFill>
                <a:sysClr val="windowText" lastClr="000000">
                  <a:lumMod val="100000"/>
                  <a:lumOff val="0"/>
                </a:sysClr>
              </a:solidFill>
              <a:miter lim="800000"/>
              <a:headEnd/>
              <a:tailEnd/>
            </a:ln>
          </p:spPr>
          <p:txBody>
            <a:bodyPr rot="0" vert="horz" wrap="square" lIns="91440" tIns="45720" rIns="91440" bIns="45720" anchor="ctr" anchorCtr="0" upright="1">
              <a:noAutofit/>
            </a:bodyPr>
            <a:lstStyle/>
            <a:p>
              <a:pPr algn="ctr">
                <a:lnSpc>
                  <a:spcPct val="105000"/>
                </a:lnSpc>
                <a:spcAft>
                  <a:spcPts val="800"/>
                </a:spcAft>
              </a:pPr>
              <a:r>
                <a:rPr lang="en-US" sz="1400">
                  <a:effectLst/>
                  <a:latin typeface="Arial" panose="020B0604020202020204" pitchFamily="34" charset="0"/>
                  <a:ea typeface="Calibri" panose="020F0502020204030204" pitchFamily="34" charset="0"/>
                  <a:cs typeface="Arial" panose="020B0604020202020204" pitchFamily="34" charset="0"/>
                </a:rPr>
                <a:t>Outlet reservoir</a:t>
              </a:r>
              <a:endParaRPr lang="en-MY" sz="1400">
                <a:effectLst/>
                <a:latin typeface="Arial" panose="020B0604020202020204" pitchFamily="34" charset="0"/>
                <a:ea typeface="Times New Roman" panose="02020603050405020304" pitchFamily="18" charset="0"/>
                <a:cs typeface="Arial" panose="020B0604020202020204" pitchFamily="34" charset="0"/>
              </a:endParaRPr>
            </a:p>
          </p:txBody>
        </p:sp>
        <p:sp>
          <p:nvSpPr>
            <p:cNvPr id="48" name="Rectangle 47">
              <a:extLst>
                <a:ext uri="{FF2B5EF4-FFF2-40B4-BE49-F238E27FC236}">
                  <a16:creationId xmlns:a16="http://schemas.microsoft.com/office/drawing/2014/main" id="{A514585E-2EE5-4F35-8118-5FEC1A43A5CB}"/>
                </a:ext>
              </a:extLst>
            </p:cNvPr>
            <p:cNvSpPr>
              <a:spLocks noChangeArrowheads="1"/>
            </p:cNvSpPr>
            <p:nvPr/>
          </p:nvSpPr>
          <p:spPr bwMode="auto">
            <a:xfrm>
              <a:off x="35624" y="2458"/>
              <a:ext cx="19346" cy="3101"/>
            </a:xfrm>
            <a:prstGeom prst="rect">
              <a:avLst/>
            </a:prstGeom>
            <a:solidFill>
              <a:sysClr val="window" lastClr="FFFFFF">
                <a:lumMod val="100000"/>
                <a:lumOff val="0"/>
              </a:sysClr>
            </a:solidFill>
            <a:ln w="6350">
              <a:solidFill>
                <a:sysClr val="windowText" lastClr="000000">
                  <a:lumMod val="100000"/>
                  <a:lumOff val="0"/>
                </a:sysClr>
              </a:solidFill>
              <a:miter lim="800000"/>
              <a:headEnd/>
              <a:tailEnd/>
            </a:ln>
          </p:spPr>
          <p:txBody>
            <a:bodyPr rot="0" vert="horz" wrap="square" lIns="91440" tIns="45720" rIns="91440" bIns="45720" anchor="ctr" anchorCtr="0" upright="1">
              <a:noAutofit/>
            </a:bodyPr>
            <a:lstStyle/>
            <a:p>
              <a:pPr algn="ctr">
                <a:lnSpc>
                  <a:spcPct val="105000"/>
                </a:lnSpc>
                <a:spcAft>
                  <a:spcPts val="800"/>
                </a:spcAft>
              </a:pPr>
              <a:r>
                <a:rPr lang="en-US" sz="1400">
                  <a:effectLst/>
                  <a:latin typeface="Arial" panose="020B0604020202020204" pitchFamily="34" charset="0"/>
                  <a:ea typeface="Calibri" panose="020F0502020204030204" pitchFamily="34" charset="0"/>
                  <a:cs typeface="Arial" panose="020B0604020202020204" pitchFamily="34" charset="0"/>
                </a:rPr>
                <a:t>Digital video microscope</a:t>
              </a:r>
              <a:endParaRPr lang="en-MY" sz="1400">
                <a:effectLst/>
                <a:latin typeface="Arial" panose="020B0604020202020204" pitchFamily="34" charset="0"/>
                <a:ea typeface="Times New Roman" panose="02020603050405020304" pitchFamily="18" charset="0"/>
                <a:cs typeface="Arial" panose="020B0604020202020204" pitchFamily="34" charset="0"/>
              </a:endParaRPr>
            </a:p>
          </p:txBody>
        </p:sp>
        <p:sp>
          <p:nvSpPr>
            <p:cNvPr id="49" name="Rectangle 48">
              <a:extLst>
                <a:ext uri="{FF2B5EF4-FFF2-40B4-BE49-F238E27FC236}">
                  <a16:creationId xmlns:a16="http://schemas.microsoft.com/office/drawing/2014/main" id="{0F3320BB-A279-4AE2-82D5-FF04A87F055D}"/>
                </a:ext>
              </a:extLst>
            </p:cNvPr>
            <p:cNvSpPr>
              <a:spLocks noChangeArrowheads="1"/>
            </p:cNvSpPr>
            <p:nvPr/>
          </p:nvSpPr>
          <p:spPr bwMode="auto">
            <a:xfrm>
              <a:off x="28511" y="15479"/>
              <a:ext cx="11543" cy="3321"/>
            </a:xfrm>
            <a:prstGeom prst="rect">
              <a:avLst/>
            </a:prstGeom>
            <a:solidFill>
              <a:sysClr val="window" lastClr="FFFFFF">
                <a:lumMod val="100000"/>
                <a:lumOff val="0"/>
              </a:sysClr>
            </a:solidFill>
            <a:ln w="6350">
              <a:solidFill>
                <a:sysClr val="windowText" lastClr="000000">
                  <a:lumMod val="100000"/>
                  <a:lumOff val="0"/>
                </a:sysClr>
              </a:solidFill>
              <a:miter lim="800000"/>
              <a:headEnd/>
              <a:tailEnd/>
            </a:ln>
          </p:spPr>
          <p:txBody>
            <a:bodyPr rot="0" vert="horz" wrap="square" lIns="91440" tIns="45720" rIns="91440" bIns="45720" anchor="ctr" anchorCtr="0" upright="1">
              <a:noAutofit/>
            </a:bodyPr>
            <a:lstStyle/>
            <a:p>
              <a:pPr algn="ctr">
                <a:lnSpc>
                  <a:spcPct val="105000"/>
                </a:lnSpc>
                <a:spcAft>
                  <a:spcPts val="800"/>
                </a:spcAft>
              </a:pPr>
              <a:r>
                <a:rPr lang="en-US" sz="1400">
                  <a:effectLst/>
                  <a:latin typeface="Arial" panose="020B0604020202020204" pitchFamily="34" charset="0"/>
                  <a:ea typeface="Calibri" panose="020F0502020204030204" pitchFamily="34" charset="0"/>
                  <a:cs typeface="Arial" panose="020B0604020202020204" pitchFamily="34" charset="0"/>
                </a:rPr>
                <a:t>Microchannel</a:t>
              </a:r>
              <a:endParaRPr lang="en-MY" sz="1400">
                <a:effectLst/>
                <a:latin typeface="Arial" panose="020B0604020202020204" pitchFamily="34" charset="0"/>
                <a:ea typeface="Times New Roman" panose="02020603050405020304" pitchFamily="18" charset="0"/>
                <a:cs typeface="Arial" panose="020B0604020202020204" pitchFamily="34" charset="0"/>
              </a:endParaRPr>
            </a:p>
          </p:txBody>
        </p:sp>
        <p:sp>
          <p:nvSpPr>
            <p:cNvPr id="50" name="Parallelogram 49">
              <a:extLst>
                <a:ext uri="{FF2B5EF4-FFF2-40B4-BE49-F238E27FC236}">
                  <a16:creationId xmlns:a16="http://schemas.microsoft.com/office/drawing/2014/main" id="{BBBD5BE9-ACC6-4B0B-9FCB-4972EF6463A7}"/>
                </a:ext>
              </a:extLst>
            </p:cNvPr>
            <p:cNvSpPr>
              <a:spLocks noChangeArrowheads="1"/>
            </p:cNvSpPr>
            <p:nvPr/>
          </p:nvSpPr>
          <p:spPr bwMode="auto">
            <a:xfrm>
              <a:off x="9229" y="18418"/>
              <a:ext cx="12005" cy="12610"/>
            </a:xfrm>
            <a:prstGeom prst="parallelogram">
              <a:avLst>
                <a:gd name="adj" fmla="val 25000"/>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ctr" anchorCtr="0" upright="1">
              <a:noAutofit/>
            </a:bodyPr>
            <a:lstStyle/>
            <a:p>
              <a:endParaRPr lang="en-MY" sz="1400">
                <a:latin typeface="Arial" panose="020B0604020202020204" pitchFamily="34" charset="0"/>
                <a:cs typeface="Arial" panose="020B0604020202020204" pitchFamily="34" charset="0"/>
              </a:endParaRPr>
            </a:p>
          </p:txBody>
        </p:sp>
        <p:sp>
          <p:nvSpPr>
            <p:cNvPr id="71" name="Rectangle 70">
              <a:extLst>
                <a:ext uri="{FF2B5EF4-FFF2-40B4-BE49-F238E27FC236}">
                  <a16:creationId xmlns:a16="http://schemas.microsoft.com/office/drawing/2014/main" id="{5402260E-A861-45B8-AEAF-A4A0EB87D2B1}"/>
                </a:ext>
              </a:extLst>
            </p:cNvPr>
            <p:cNvSpPr>
              <a:spLocks noChangeArrowheads="1"/>
            </p:cNvSpPr>
            <p:nvPr/>
          </p:nvSpPr>
          <p:spPr bwMode="auto">
            <a:xfrm>
              <a:off x="10605" y="11923"/>
              <a:ext cx="16355" cy="4755"/>
            </a:xfrm>
            <a:prstGeom prst="rect">
              <a:avLst/>
            </a:prstGeom>
            <a:solidFill>
              <a:sysClr val="window" lastClr="FFFFFF">
                <a:lumMod val="100000"/>
                <a:lumOff val="0"/>
              </a:sysClr>
            </a:solidFill>
            <a:ln w="6350">
              <a:solidFill>
                <a:sysClr val="windowText" lastClr="000000">
                  <a:lumMod val="100000"/>
                  <a:lumOff val="0"/>
                </a:sysClr>
              </a:solidFill>
              <a:miter lim="800000"/>
              <a:headEnd/>
              <a:tailEnd/>
            </a:ln>
          </p:spPr>
          <p:txBody>
            <a:bodyPr rot="0" vert="horz" wrap="square" lIns="91440" tIns="45720" rIns="91440" bIns="45720" anchor="ctr" anchorCtr="0" upright="1">
              <a:noAutofit/>
            </a:bodyPr>
            <a:lstStyle/>
            <a:p>
              <a:pPr algn="ctr">
                <a:lnSpc>
                  <a:spcPct val="105000"/>
                </a:lnSpc>
                <a:spcAft>
                  <a:spcPts val="800"/>
                </a:spcAft>
              </a:pPr>
              <a:r>
                <a:rPr lang="en-US" sz="1400">
                  <a:effectLst/>
                  <a:latin typeface="Arial" panose="020B0604020202020204" pitchFamily="34" charset="0"/>
                  <a:ea typeface="Calibri" panose="020F0502020204030204" pitchFamily="34" charset="0"/>
                  <a:cs typeface="Arial" panose="020B0604020202020204" pitchFamily="34" charset="0"/>
                </a:rPr>
                <a:t>Microcontroller and electronic hardware</a:t>
              </a:r>
              <a:endParaRPr lang="en-MY" sz="1400">
                <a:effectLst/>
                <a:latin typeface="Arial" panose="020B0604020202020204" pitchFamily="34" charset="0"/>
                <a:ea typeface="Times New Roman" panose="02020603050405020304" pitchFamily="18" charset="0"/>
                <a:cs typeface="Arial" panose="020B0604020202020204" pitchFamily="34" charset="0"/>
              </a:endParaRPr>
            </a:p>
          </p:txBody>
        </p:sp>
        <p:sp>
          <p:nvSpPr>
            <p:cNvPr id="72" name="Rectangle 71">
              <a:extLst>
                <a:ext uri="{FF2B5EF4-FFF2-40B4-BE49-F238E27FC236}">
                  <a16:creationId xmlns:a16="http://schemas.microsoft.com/office/drawing/2014/main" id="{F0B56A17-9CF3-4547-B956-8C7C543BBBBD}"/>
                </a:ext>
              </a:extLst>
            </p:cNvPr>
            <p:cNvSpPr>
              <a:spLocks noChangeArrowheads="1"/>
            </p:cNvSpPr>
            <p:nvPr/>
          </p:nvSpPr>
          <p:spPr bwMode="auto">
            <a:xfrm>
              <a:off x="14745" y="3336"/>
              <a:ext cx="5079" cy="2779"/>
            </a:xfrm>
            <a:prstGeom prst="rect">
              <a:avLst/>
            </a:prstGeom>
            <a:solidFill>
              <a:sysClr val="window" lastClr="FFFFFF">
                <a:lumMod val="100000"/>
                <a:lumOff val="0"/>
              </a:sysClr>
            </a:solidFill>
            <a:ln w="6350">
              <a:solidFill>
                <a:sysClr val="windowText" lastClr="000000">
                  <a:lumMod val="100000"/>
                  <a:lumOff val="0"/>
                </a:sysClr>
              </a:solidFill>
              <a:miter lim="800000"/>
              <a:headEnd/>
              <a:tailEnd/>
            </a:ln>
          </p:spPr>
          <p:txBody>
            <a:bodyPr rot="0" vert="horz" wrap="square" lIns="91440" tIns="45720" rIns="91440" bIns="45720" anchor="ctr" anchorCtr="0" upright="1">
              <a:noAutofit/>
            </a:bodyPr>
            <a:lstStyle/>
            <a:p>
              <a:pPr algn="ctr">
                <a:lnSpc>
                  <a:spcPct val="105000"/>
                </a:lnSpc>
                <a:spcAft>
                  <a:spcPts val="800"/>
                </a:spcAft>
              </a:pPr>
              <a:r>
                <a:rPr lang="en-US" sz="1400">
                  <a:effectLst/>
                  <a:latin typeface="Arial" panose="020B0604020202020204" pitchFamily="34" charset="0"/>
                  <a:ea typeface="Calibri" panose="020F0502020204030204" pitchFamily="34" charset="0"/>
                  <a:cs typeface="Arial" panose="020B0604020202020204" pitchFamily="34" charset="0"/>
                </a:rPr>
                <a:t>PC</a:t>
              </a:r>
              <a:endParaRPr lang="en-MY" sz="1400">
                <a:effectLst/>
                <a:latin typeface="Arial" panose="020B0604020202020204" pitchFamily="34" charset="0"/>
                <a:ea typeface="Times New Roman" panose="02020603050405020304" pitchFamily="18" charset="0"/>
                <a:cs typeface="Arial" panose="020B0604020202020204" pitchFamily="34" charset="0"/>
              </a:endParaRPr>
            </a:p>
          </p:txBody>
        </p:sp>
        <p:cxnSp>
          <p:nvCxnSpPr>
            <p:cNvPr id="73" name="Straight Connector 72">
              <a:extLst>
                <a:ext uri="{FF2B5EF4-FFF2-40B4-BE49-F238E27FC236}">
                  <a16:creationId xmlns:a16="http://schemas.microsoft.com/office/drawing/2014/main" id="{205CB473-BA50-4627-BBEA-9CB0D9DBBEDD}"/>
                </a:ext>
              </a:extLst>
            </p:cNvPr>
            <p:cNvCxnSpPr>
              <a:cxnSpLocks noChangeShapeType="1"/>
            </p:cNvCxnSpPr>
            <p:nvPr/>
          </p:nvCxnSpPr>
          <p:spPr bwMode="auto">
            <a:xfrm flipH="1">
              <a:off x="7277" y="9070"/>
              <a:ext cx="1" cy="4097"/>
            </a:xfrm>
            <a:prstGeom prst="line">
              <a:avLst/>
            </a:prstGeom>
            <a:noFill/>
            <a:ln w="6350">
              <a:solidFill>
                <a:sysClr val="windowText" lastClr="000000">
                  <a:lumMod val="100000"/>
                  <a:lumOff val="0"/>
                </a:sysClr>
              </a:solidFill>
              <a:miter lim="800000"/>
              <a:headEnd/>
              <a:tailEnd/>
            </a:ln>
            <a:extLst>
              <a:ext uri="{909E8E84-426E-40DD-AFC4-6F175D3DCCD1}">
                <a14:hiddenFill xmlns:a14="http://schemas.microsoft.com/office/drawing/2010/main">
                  <a:noFill/>
                </a14:hiddenFill>
              </a:ext>
            </a:extLst>
          </p:spPr>
        </p:cxnSp>
        <p:cxnSp>
          <p:nvCxnSpPr>
            <p:cNvPr id="74" name="Straight Connector 73">
              <a:extLst>
                <a:ext uri="{FF2B5EF4-FFF2-40B4-BE49-F238E27FC236}">
                  <a16:creationId xmlns:a16="http://schemas.microsoft.com/office/drawing/2014/main" id="{C7D283DA-EC99-46DC-A836-B1278DDDC17F}"/>
                </a:ext>
              </a:extLst>
            </p:cNvPr>
            <p:cNvCxnSpPr>
              <a:cxnSpLocks noChangeShapeType="1"/>
            </p:cNvCxnSpPr>
            <p:nvPr/>
          </p:nvCxnSpPr>
          <p:spPr bwMode="auto">
            <a:xfrm>
              <a:off x="19789" y="4799"/>
              <a:ext cx="2814" cy="0"/>
            </a:xfrm>
            <a:prstGeom prst="line">
              <a:avLst/>
            </a:prstGeom>
            <a:noFill/>
            <a:ln w="6350">
              <a:solidFill>
                <a:sysClr val="windowText" lastClr="000000">
                  <a:lumMod val="100000"/>
                  <a:lumOff val="0"/>
                </a:sysClr>
              </a:solidFill>
              <a:miter lim="800000"/>
              <a:headEnd/>
              <a:tailEnd/>
            </a:ln>
            <a:extLst>
              <a:ext uri="{909E8E84-426E-40DD-AFC4-6F175D3DCCD1}">
                <a14:hiddenFill xmlns:a14="http://schemas.microsoft.com/office/drawing/2010/main">
                  <a:noFill/>
                </a14:hiddenFill>
              </a:ext>
            </a:extLst>
          </p:spPr>
        </p:cxnSp>
        <p:cxnSp>
          <p:nvCxnSpPr>
            <p:cNvPr id="75" name="Straight Connector 74">
              <a:extLst>
                <a:ext uri="{FF2B5EF4-FFF2-40B4-BE49-F238E27FC236}">
                  <a16:creationId xmlns:a16="http://schemas.microsoft.com/office/drawing/2014/main" id="{E8E2E22A-EFA6-4411-9CBC-D1DBAF203E7B}"/>
                </a:ext>
              </a:extLst>
            </p:cNvPr>
            <p:cNvCxnSpPr>
              <a:cxnSpLocks noChangeShapeType="1"/>
            </p:cNvCxnSpPr>
            <p:nvPr/>
          </p:nvCxnSpPr>
          <p:spPr bwMode="auto">
            <a:xfrm>
              <a:off x="45294" y="5559"/>
              <a:ext cx="0" cy="2999"/>
            </a:xfrm>
            <a:prstGeom prst="line">
              <a:avLst/>
            </a:prstGeom>
            <a:noFill/>
            <a:ln w="6350">
              <a:solidFill>
                <a:sysClr val="windowText" lastClr="000000">
                  <a:lumMod val="100000"/>
                  <a:lumOff val="0"/>
                </a:sysClr>
              </a:solidFill>
              <a:miter lim="800000"/>
              <a:headEnd/>
              <a:tailEnd/>
            </a:ln>
            <a:extLst>
              <a:ext uri="{909E8E84-426E-40DD-AFC4-6F175D3DCCD1}">
                <a14:hiddenFill xmlns:a14="http://schemas.microsoft.com/office/drawing/2010/main">
                  <a:noFill/>
                </a14:hiddenFill>
              </a:ext>
            </a:extLst>
          </p:spPr>
        </p:cxnSp>
        <p:cxnSp>
          <p:nvCxnSpPr>
            <p:cNvPr id="76" name="Straight Connector 75">
              <a:extLst>
                <a:ext uri="{FF2B5EF4-FFF2-40B4-BE49-F238E27FC236}">
                  <a16:creationId xmlns:a16="http://schemas.microsoft.com/office/drawing/2014/main" id="{E8A0AA85-68BC-48DA-A6B1-22343D381ABF}"/>
                </a:ext>
              </a:extLst>
            </p:cNvPr>
            <p:cNvCxnSpPr>
              <a:cxnSpLocks noChangeShapeType="1"/>
            </p:cNvCxnSpPr>
            <p:nvPr/>
          </p:nvCxnSpPr>
          <p:spPr bwMode="auto">
            <a:xfrm flipV="1">
              <a:off x="51791" y="24944"/>
              <a:ext cx="0" cy="3056"/>
            </a:xfrm>
            <a:prstGeom prst="line">
              <a:avLst/>
            </a:prstGeom>
            <a:noFill/>
            <a:ln w="6350">
              <a:solidFill>
                <a:sysClr val="windowText" lastClr="000000">
                  <a:lumMod val="100000"/>
                  <a:lumOff val="0"/>
                </a:sysClr>
              </a:solidFill>
              <a:miter lim="800000"/>
              <a:headEnd/>
              <a:tailEnd/>
            </a:ln>
            <a:extLst>
              <a:ext uri="{909E8E84-426E-40DD-AFC4-6F175D3DCCD1}">
                <a14:hiddenFill xmlns:a14="http://schemas.microsoft.com/office/drawing/2010/main">
                  <a:noFill/>
                </a14:hiddenFill>
              </a:ext>
            </a:extLst>
          </p:spPr>
        </p:cxnSp>
        <p:cxnSp>
          <p:nvCxnSpPr>
            <p:cNvPr id="77" name="Straight Connector 76">
              <a:extLst>
                <a:ext uri="{FF2B5EF4-FFF2-40B4-BE49-F238E27FC236}">
                  <a16:creationId xmlns:a16="http://schemas.microsoft.com/office/drawing/2014/main" id="{2CF2E473-7F75-47E7-B6F0-29FD0E86C7CF}"/>
                </a:ext>
              </a:extLst>
            </p:cNvPr>
            <p:cNvCxnSpPr>
              <a:cxnSpLocks noChangeShapeType="1"/>
            </p:cNvCxnSpPr>
            <p:nvPr/>
          </p:nvCxnSpPr>
          <p:spPr bwMode="auto">
            <a:xfrm flipH="1" flipV="1">
              <a:off x="29278" y="25315"/>
              <a:ext cx="2" cy="3051"/>
            </a:xfrm>
            <a:prstGeom prst="line">
              <a:avLst/>
            </a:prstGeom>
            <a:noFill/>
            <a:ln w="6350">
              <a:solidFill>
                <a:sysClr val="windowText" lastClr="000000">
                  <a:lumMod val="100000"/>
                  <a:lumOff val="0"/>
                </a:sysClr>
              </a:solidFill>
              <a:miter lim="800000"/>
              <a:headEnd/>
              <a:tailEnd/>
            </a:ln>
            <a:extLst>
              <a:ext uri="{909E8E84-426E-40DD-AFC4-6F175D3DCCD1}">
                <a14:hiddenFill xmlns:a14="http://schemas.microsoft.com/office/drawing/2010/main">
                  <a:noFill/>
                </a14:hiddenFill>
              </a:ext>
            </a:extLst>
          </p:spPr>
        </p:cxnSp>
        <p:cxnSp>
          <p:nvCxnSpPr>
            <p:cNvPr id="78" name="Straight Connector 77">
              <a:extLst>
                <a:ext uri="{FF2B5EF4-FFF2-40B4-BE49-F238E27FC236}">
                  <a16:creationId xmlns:a16="http://schemas.microsoft.com/office/drawing/2014/main" id="{F436A8FD-519C-4E6F-936A-216B677CBABD}"/>
                </a:ext>
              </a:extLst>
            </p:cNvPr>
            <p:cNvCxnSpPr>
              <a:cxnSpLocks noChangeShapeType="1"/>
            </p:cNvCxnSpPr>
            <p:nvPr/>
          </p:nvCxnSpPr>
          <p:spPr bwMode="auto">
            <a:xfrm flipV="1">
              <a:off x="40054" y="14996"/>
              <a:ext cx="4202" cy="2143"/>
            </a:xfrm>
            <a:prstGeom prst="line">
              <a:avLst/>
            </a:prstGeom>
            <a:noFill/>
            <a:ln w="6350">
              <a:solidFill>
                <a:sysClr val="windowText" lastClr="000000">
                  <a:lumMod val="100000"/>
                  <a:lumOff val="0"/>
                </a:sysClr>
              </a:solidFill>
              <a:miter lim="800000"/>
              <a:headEnd/>
              <a:tailEnd/>
            </a:ln>
            <a:extLst>
              <a:ext uri="{909E8E84-426E-40DD-AFC4-6F175D3DCCD1}">
                <a14:hiddenFill xmlns:a14="http://schemas.microsoft.com/office/drawing/2010/main">
                  <a:noFill/>
                </a14:hiddenFill>
              </a:ext>
            </a:extLst>
          </p:spPr>
        </p:cxnSp>
        <p:cxnSp>
          <p:nvCxnSpPr>
            <p:cNvPr id="79" name="Straight Connector 78">
              <a:extLst>
                <a:ext uri="{FF2B5EF4-FFF2-40B4-BE49-F238E27FC236}">
                  <a16:creationId xmlns:a16="http://schemas.microsoft.com/office/drawing/2014/main" id="{B70D5A22-EF35-407D-B2EF-408E114D0472}"/>
                </a:ext>
              </a:extLst>
            </p:cNvPr>
            <p:cNvCxnSpPr>
              <a:cxnSpLocks noChangeShapeType="1"/>
            </p:cNvCxnSpPr>
            <p:nvPr/>
          </p:nvCxnSpPr>
          <p:spPr bwMode="auto">
            <a:xfrm flipH="1">
              <a:off x="18781" y="16678"/>
              <a:ext cx="2" cy="1902"/>
            </a:xfrm>
            <a:prstGeom prst="line">
              <a:avLst/>
            </a:prstGeom>
            <a:noFill/>
            <a:ln w="6350">
              <a:solidFill>
                <a:sysClr val="windowText" lastClr="000000">
                  <a:lumMod val="100000"/>
                  <a:lumOff val="0"/>
                </a:sysClr>
              </a:solidFill>
              <a:miter lim="800000"/>
              <a:headEnd/>
              <a:tailEnd/>
            </a:ln>
            <a:extLst>
              <a:ext uri="{909E8E84-426E-40DD-AFC4-6F175D3DCCD1}">
                <a14:hiddenFill xmlns:a14="http://schemas.microsoft.com/office/drawing/2010/main">
                  <a:noFill/>
                </a14:hiddenFill>
              </a:ext>
            </a:extLst>
          </p:spPr>
        </p:cxnSp>
      </p:grpSp>
      <p:pic>
        <p:nvPicPr>
          <p:cNvPr id="23" name="Content Placeholder 15">
            <a:extLst>
              <a:ext uri="{FF2B5EF4-FFF2-40B4-BE49-F238E27FC236}">
                <a16:creationId xmlns:a16="http://schemas.microsoft.com/office/drawing/2014/main" id="{6EE328D6-8AC9-4FDF-A29E-070200023F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3" name="Slide Number Placeholder 2">
            <a:extLst>
              <a:ext uri="{FF2B5EF4-FFF2-40B4-BE49-F238E27FC236}">
                <a16:creationId xmlns:a16="http://schemas.microsoft.com/office/drawing/2014/main" id="{61C29BAB-0607-45D5-BEEB-06F6B62713AA}"/>
              </a:ext>
            </a:extLst>
          </p:cNvPr>
          <p:cNvSpPr>
            <a:spLocks noGrp="1"/>
          </p:cNvSpPr>
          <p:nvPr>
            <p:ph type="sldNum" sz="quarter" idx="12"/>
          </p:nvPr>
        </p:nvSpPr>
        <p:spPr/>
        <p:txBody>
          <a:bodyPr/>
          <a:lstStyle/>
          <a:p>
            <a:fld id="{3A98EE3D-8CD1-4C3F-BD1C-C98C9596463C}" type="slidenum">
              <a:rPr lang="en-US" smtClean="0"/>
              <a:t>18</a:t>
            </a:fld>
            <a:endParaRPr lang="en-US" dirty="0"/>
          </a:p>
        </p:txBody>
      </p:sp>
      <p:sp>
        <p:nvSpPr>
          <p:cNvPr id="25" name="Title 1">
            <a:extLst>
              <a:ext uri="{FF2B5EF4-FFF2-40B4-BE49-F238E27FC236}">
                <a16:creationId xmlns:a16="http://schemas.microsoft.com/office/drawing/2014/main" id="{6C756B2E-BEC8-4C16-909F-42D3183C0D29}"/>
              </a:ext>
            </a:extLst>
          </p:cNvPr>
          <p:cNvSpPr>
            <a:spLocks noGrp="1"/>
          </p:cNvSpPr>
          <p:nvPr>
            <p:ph type="title"/>
          </p:nvPr>
        </p:nvSpPr>
        <p:spPr>
          <a:xfrm>
            <a:off x="581194" y="545403"/>
            <a:ext cx="11029616" cy="752174"/>
          </a:xfrm>
        </p:spPr>
        <p:txBody>
          <a:bodyPr>
            <a:normAutofit/>
          </a:bodyPr>
          <a:lstStyle/>
          <a:p>
            <a:r>
              <a:rPr lang="en-US" sz="3200" b="1" cap="none" dirty="0">
                <a:latin typeface="Arial" panose="020B0604020202020204" pitchFamily="34" charset="0"/>
                <a:cs typeface="Arial" panose="020B0604020202020204" pitchFamily="34" charset="0"/>
              </a:rPr>
              <a:t>Methodology (Objective 2)</a:t>
            </a:r>
            <a:endParaRPr lang="en-MY" sz="3200" b="1"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4923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04CF8EBA-F9A3-4F8D-A3D0-EFD24D84AA51}"/>
              </a:ext>
            </a:extLst>
          </p:cNvPr>
          <p:cNvSpPr>
            <a:spLocks noGrp="1"/>
          </p:cNvSpPr>
          <p:nvPr>
            <p:ph type="body" sz="half" idx="2"/>
          </p:nvPr>
        </p:nvSpPr>
        <p:spPr>
          <a:xfrm>
            <a:off x="435429" y="5251551"/>
            <a:ext cx="11553905" cy="1339065"/>
          </a:xfrm>
        </p:spPr>
        <p:txBody>
          <a:bodyPr>
            <a:noAutofit/>
          </a:bodyPr>
          <a:lstStyle/>
          <a:p>
            <a:pPr marL="285750" indent="-285750" algn="just">
              <a:buClr>
                <a:schemeClr val="tx1"/>
              </a:buClr>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Each food grade dyes was mixed with the chosen liquids with ratio of 1:100 for each mixing experiment. </a:t>
            </a:r>
          </a:p>
          <a:p>
            <a:pPr marL="285750" indent="-285750" algn="just">
              <a:buClr>
                <a:schemeClr val="tx1"/>
              </a:buClr>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Since during the processes of mixing, the density as well as dynamic viscosity of the mixture were different, the properties of water were taken as the reference for the whole experiments (Wang et al., 2012; </a:t>
            </a:r>
            <a:r>
              <a:rPr lang="en-US" dirty="0" err="1">
                <a:solidFill>
                  <a:schemeClr val="tx1"/>
                </a:solidFill>
                <a:latin typeface="Arial" panose="020B0604020202020204" pitchFamily="34" charset="0"/>
                <a:cs typeface="Arial" panose="020B0604020202020204" pitchFamily="34" charset="0"/>
              </a:rPr>
              <a:t>Viktorov</a:t>
            </a:r>
            <a:r>
              <a:rPr lang="en-US" dirty="0">
                <a:solidFill>
                  <a:schemeClr val="tx1"/>
                </a:solidFill>
                <a:latin typeface="Arial" panose="020B0604020202020204" pitchFamily="34" charset="0"/>
                <a:cs typeface="Arial" panose="020B0604020202020204" pitchFamily="34" charset="0"/>
              </a:rPr>
              <a:t> et al., 2016; Mahmud &amp; </a:t>
            </a:r>
            <a:r>
              <a:rPr lang="en-US" dirty="0" err="1">
                <a:solidFill>
                  <a:schemeClr val="tx1"/>
                </a:solidFill>
                <a:latin typeface="Arial" panose="020B0604020202020204" pitchFamily="34" charset="0"/>
                <a:cs typeface="Arial" panose="020B0604020202020204" pitchFamily="34" charset="0"/>
              </a:rPr>
              <a:t>Tamrin</a:t>
            </a:r>
            <a:r>
              <a:rPr lang="en-US" dirty="0">
                <a:solidFill>
                  <a:schemeClr val="tx1"/>
                </a:solidFill>
                <a:latin typeface="Arial" panose="020B0604020202020204" pitchFamily="34" charset="0"/>
                <a:cs typeface="Arial" panose="020B0604020202020204" pitchFamily="34" charset="0"/>
              </a:rPr>
              <a:t>, 2020). </a:t>
            </a:r>
            <a:endParaRPr lang="en-MY" dirty="0">
              <a:solidFill>
                <a:schemeClr val="tx1"/>
              </a:solidFill>
              <a:latin typeface="Arial" panose="020B0604020202020204" pitchFamily="34" charset="0"/>
              <a:cs typeface="Arial" panose="020B0604020202020204" pitchFamily="34" charset="0"/>
            </a:endParaRPr>
          </a:p>
        </p:txBody>
      </p:sp>
      <p:sp>
        <p:nvSpPr>
          <p:cNvPr id="52" name="TextBox 51">
            <a:extLst>
              <a:ext uri="{FF2B5EF4-FFF2-40B4-BE49-F238E27FC236}">
                <a16:creationId xmlns:a16="http://schemas.microsoft.com/office/drawing/2014/main" id="{FAE5F1DB-36A1-4D50-AB74-21DBF3CEE9E8}"/>
              </a:ext>
            </a:extLst>
          </p:cNvPr>
          <p:cNvSpPr txBox="1"/>
          <p:nvPr/>
        </p:nvSpPr>
        <p:spPr>
          <a:xfrm>
            <a:off x="1382268" y="1534265"/>
            <a:ext cx="9427464" cy="338554"/>
          </a:xfrm>
          <a:prstGeom prst="rect">
            <a:avLst/>
          </a:prstGeom>
          <a:noFill/>
        </p:spPr>
        <p:txBody>
          <a:bodyPr wrap="square" rtlCol="0">
            <a:spAutoFit/>
          </a:bodyPr>
          <a:lstStyle/>
          <a:p>
            <a:pPr algn="ctr">
              <a:spcBef>
                <a:spcPts val="600"/>
              </a:spcBef>
              <a:spcAft>
                <a:spcPts val="1200"/>
              </a:spcAft>
              <a:tabLst>
                <a:tab pos="201295" algn="ctr"/>
              </a:tabLst>
            </a:pPr>
            <a:r>
              <a:rPr lang="en-MY" sz="1600" b="1" i="1" dirty="0">
                <a:solidFill>
                  <a:srgbClr val="201C20"/>
                </a:solidFill>
                <a:effectLst/>
                <a:latin typeface="Arial" panose="020B0604020202020204" pitchFamily="34" charset="0"/>
                <a:ea typeface="Calibri" panose="020F0502020204030204" pitchFamily="34" charset="0"/>
                <a:cs typeface="Arial" panose="020B0604020202020204" pitchFamily="34" charset="0"/>
              </a:rPr>
              <a:t>Table </a:t>
            </a:r>
            <a:r>
              <a:rPr lang="en-MY" sz="1600" b="1" i="1" dirty="0">
                <a:solidFill>
                  <a:srgbClr val="201C20"/>
                </a:solidFill>
                <a:latin typeface="Arial" panose="020B0604020202020204" pitchFamily="34" charset="0"/>
                <a:ea typeface="Calibri" panose="020F0502020204030204" pitchFamily="34" charset="0"/>
                <a:cs typeface="Arial" panose="020B0604020202020204" pitchFamily="34" charset="0"/>
              </a:rPr>
              <a:t>3</a:t>
            </a:r>
            <a:r>
              <a:rPr lang="en-MY" sz="1600" i="1" dirty="0">
                <a:solidFill>
                  <a:srgbClr val="201C20"/>
                </a:solidFill>
                <a:latin typeface="Arial" panose="020B0604020202020204" pitchFamily="34" charset="0"/>
                <a:ea typeface="Calibri" panose="020F0502020204030204" pitchFamily="34" charset="0"/>
                <a:cs typeface="Arial" panose="020B0604020202020204" pitchFamily="34" charset="0"/>
              </a:rPr>
              <a:t>: </a:t>
            </a:r>
            <a:r>
              <a:rPr lang="en-MY" sz="1600" i="1" dirty="0">
                <a:solidFill>
                  <a:srgbClr val="201C20"/>
                </a:solidFill>
                <a:effectLst/>
                <a:latin typeface="Arial" panose="020B0604020202020204" pitchFamily="34" charset="0"/>
                <a:ea typeface="Calibri" panose="020F0502020204030204" pitchFamily="34" charset="0"/>
                <a:cs typeface="Arial" panose="020B0604020202020204" pitchFamily="34" charset="0"/>
              </a:rPr>
              <a:t>Dissimilar liquids for micromixing experiment</a:t>
            </a:r>
          </a:p>
        </p:txBody>
      </p:sp>
      <p:graphicFrame>
        <p:nvGraphicFramePr>
          <p:cNvPr id="2" name="Table 1">
            <a:extLst>
              <a:ext uri="{FF2B5EF4-FFF2-40B4-BE49-F238E27FC236}">
                <a16:creationId xmlns:a16="http://schemas.microsoft.com/office/drawing/2014/main" id="{73CF31EC-2128-4164-902D-88D4EC4D9DA6}"/>
              </a:ext>
            </a:extLst>
          </p:cNvPr>
          <p:cNvGraphicFramePr>
            <a:graphicFrameLocks noGrp="1"/>
          </p:cNvGraphicFramePr>
          <p:nvPr>
            <p:extLst>
              <p:ext uri="{D42A27DB-BD31-4B8C-83A1-F6EECF244321}">
                <p14:modId xmlns:p14="http://schemas.microsoft.com/office/powerpoint/2010/main" val="3215564417"/>
              </p:ext>
            </p:extLst>
          </p:nvPr>
        </p:nvGraphicFramePr>
        <p:xfrm>
          <a:off x="1103376" y="2076395"/>
          <a:ext cx="9985248" cy="2967331"/>
        </p:xfrm>
        <a:graphic>
          <a:graphicData uri="http://schemas.openxmlformats.org/drawingml/2006/table">
            <a:tbl>
              <a:tblPr firstRow="1" firstCol="1" bandRow="1">
                <a:tableStyleId>{5DA37D80-6434-44D0-A028-1B22A696006F}</a:tableStyleId>
              </a:tblPr>
              <a:tblGrid>
                <a:gridCol w="1840121">
                  <a:extLst>
                    <a:ext uri="{9D8B030D-6E8A-4147-A177-3AD203B41FA5}">
                      <a16:colId xmlns:a16="http://schemas.microsoft.com/office/drawing/2014/main" val="343786796"/>
                    </a:ext>
                  </a:extLst>
                </a:gridCol>
                <a:gridCol w="3222172">
                  <a:extLst>
                    <a:ext uri="{9D8B030D-6E8A-4147-A177-3AD203B41FA5}">
                      <a16:colId xmlns:a16="http://schemas.microsoft.com/office/drawing/2014/main" val="1939590757"/>
                    </a:ext>
                  </a:extLst>
                </a:gridCol>
                <a:gridCol w="3048435">
                  <a:extLst>
                    <a:ext uri="{9D8B030D-6E8A-4147-A177-3AD203B41FA5}">
                      <a16:colId xmlns:a16="http://schemas.microsoft.com/office/drawing/2014/main" val="3547396382"/>
                    </a:ext>
                  </a:extLst>
                </a:gridCol>
                <a:gridCol w="1874520">
                  <a:extLst>
                    <a:ext uri="{9D8B030D-6E8A-4147-A177-3AD203B41FA5}">
                      <a16:colId xmlns:a16="http://schemas.microsoft.com/office/drawing/2014/main" val="2335708895"/>
                    </a:ext>
                  </a:extLst>
                </a:gridCol>
              </a:tblGrid>
              <a:tr h="503259">
                <a:tc>
                  <a:txBody>
                    <a:bodyPr/>
                    <a:lstStyle/>
                    <a:p>
                      <a:pPr algn="ctr">
                        <a:lnSpc>
                          <a:spcPct val="150000"/>
                        </a:lnSpc>
                        <a:spcAft>
                          <a:spcPts val="600"/>
                        </a:spcAft>
                      </a:pPr>
                      <a:r>
                        <a:rPr lang="en-MY" sz="1800" dirty="0">
                          <a:effectLst/>
                          <a:latin typeface="Arial" panose="020B0604020202020204" pitchFamily="34" charset="0"/>
                          <a:cs typeface="Arial" panose="020B0604020202020204" pitchFamily="34" charset="0"/>
                        </a:rPr>
                        <a:t>Experiment</a:t>
                      </a:r>
                      <a:endParaRPr lang="en-MY"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800" dirty="0">
                          <a:effectLst/>
                          <a:latin typeface="Arial" panose="020B0604020202020204" pitchFamily="34" charset="0"/>
                          <a:cs typeface="Arial" panose="020B0604020202020204" pitchFamily="34" charset="0"/>
                        </a:rPr>
                        <a:t>Inlet A</a:t>
                      </a:r>
                      <a:endParaRPr lang="en-MY"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Inlet B</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800" dirty="0">
                          <a:effectLst/>
                          <a:latin typeface="Arial" panose="020B0604020202020204" pitchFamily="34" charset="0"/>
                          <a:cs typeface="Arial" panose="020B0604020202020204" pitchFamily="34" charset="0"/>
                        </a:rPr>
                        <a:t>Miscibility</a:t>
                      </a:r>
                      <a:endParaRPr lang="en-MY"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569582772"/>
                  </a:ext>
                </a:extLst>
              </a:tr>
              <a:tr h="518783">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1</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Propan-2-ol + blue dye</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Water + yellow dye</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Miscible</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88682275"/>
                  </a:ext>
                </a:extLst>
              </a:tr>
              <a:tr h="943609">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2</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800" dirty="0">
                          <a:effectLst/>
                          <a:latin typeface="Arial" panose="020B0604020202020204" pitchFamily="34" charset="0"/>
                          <a:cs typeface="Arial" panose="020B0604020202020204" pitchFamily="34" charset="0"/>
                        </a:rPr>
                        <a:t>Water + yellow dye</a:t>
                      </a:r>
                      <a:endParaRPr lang="en-MY"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Sodium chloride solution + blue dye</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Miscible</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4136271884"/>
                  </a:ext>
                </a:extLst>
              </a:tr>
              <a:tr h="1001680">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3</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800" dirty="0">
                          <a:effectLst/>
                          <a:latin typeface="Arial" panose="020B0604020202020204" pitchFamily="34" charset="0"/>
                          <a:cs typeface="Arial" panose="020B0604020202020204" pitchFamily="34" charset="0"/>
                        </a:rPr>
                        <a:t>Propan-2-ol + blue dye</a:t>
                      </a:r>
                      <a:endParaRPr lang="en-MY"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Sodium chloride solution + yellow dye</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800" dirty="0">
                          <a:effectLst/>
                          <a:latin typeface="Arial" panose="020B0604020202020204" pitchFamily="34" charset="0"/>
                          <a:cs typeface="Arial" panose="020B0604020202020204" pitchFamily="34" charset="0"/>
                        </a:rPr>
                        <a:t>Immiscible</a:t>
                      </a:r>
                      <a:endParaRPr lang="en-MY"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146057523"/>
                  </a:ext>
                </a:extLst>
              </a:tr>
            </a:tbl>
          </a:graphicData>
        </a:graphic>
      </p:graphicFrame>
      <p:pic>
        <p:nvPicPr>
          <p:cNvPr id="8" name="Content Placeholder 15">
            <a:extLst>
              <a:ext uri="{FF2B5EF4-FFF2-40B4-BE49-F238E27FC236}">
                <a16:creationId xmlns:a16="http://schemas.microsoft.com/office/drawing/2014/main" id="{B21B6D7E-5DF3-4588-A765-98459ECC1D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4" name="Slide Number Placeholder 3">
            <a:extLst>
              <a:ext uri="{FF2B5EF4-FFF2-40B4-BE49-F238E27FC236}">
                <a16:creationId xmlns:a16="http://schemas.microsoft.com/office/drawing/2014/main" id="{A4BC0063-9B5C-4479-8DDD-A76D61637201}"/>
              </a:ext>
            </a:extLst>
          </p:cNvPr>
          <p:cNvSpPr>
            <a:spLocks noGrp="1"/>
          </p:cNvSpPr>
          <p:nvPr>
            <p:ph type="sldNum" sz="quarter" idx="12"/>
          </p:nvPr>
        </p:nvSpPr>
        <p:spPr/>
        <p:txBody>
          <a:bodyPr/>
          <a:lstStyle/>
          <a:p>
            <a:fld id="{3A98EE3D-8CD1-4C3F-BD1C-C98C9596463C}" type="slidenum">
              <a:rPr lang="en-US" smtClean="0"/>
              <a:t>19</a:t>
            </a:fld>
            <a:endParaRPr lang="en-US" dirty="0"/>
          </a:p>
        </p:txBody>
      </p:sp>
      <p:sp>
        <p:nvSpPr>
          <p:cNvPr id="9" name="Title 1">
            <a:extLst>
              <a:ext uri="{FF2B5EF4-FFF2-40B4-BE49-F238E27FC236}">
                <a16:creationId xmlns:a16="http://schemas.microsoft.com/office/drawing/2014/main" id="{3102E57A-6AD4-4685-9CE4-CC02AF9792BA}"/>
              </a:ext>
            </a:extLst>
          </p:cNvPr>
          <p:cNvSpPr>
            <a:spLocks noGrp="1"/>
          </p:cNvSpPr>
          <p:nvPr>
            <p:ph type="title"/>
          </p:nvPr>
        </p:nvSpPr>
        <p:spPr>
          <a:xfrm>
            <a:off x="581194" y="545403"/>
            <a:ext cx="11029616" cy="752174"/>
          </a:xfrm>
        </p:spPr>
        <p:txBody>
          <a:bodyPr>
            <a:normAutofit/>
          </a:bodyPr>
          <a:lstStyle/>
          <a:p>
            <a:r>
              <a:rPr lang="en-US" sz="3200" b="1" cap="none" dirty="0">
                <a:latin typeface="Arial" panose="020B0604020202020204" pitchFamily="34" charset="0"/>
                <a:cs typeface="Arial" panose="020B0604020202020204" pitchFamily="34" charset="0"/>
              </a:rPr>
              <a:t>Methodology (Objective 2)</a:t>
            </a:r>
            <a:endParaRPr lang="en-MY" sz="3200" b="1"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0089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15">
            <a:extLst>
              <a:ext uri="{FF2B5EF4-FFF2-40B4-BE49-F238E27FC236}">
                <a16:creationId xmlns:a16="http://schemas.microsoft.com/office/drawing/2014/main" id="{B21B6D7E-5DF3-4588-A765-98459ECC1D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4" name="Slide Number Placeholder 3">
            <a:extLst>
              <a:ext uri="{FF2B5EF4-FFF2-40B4-BE49-F238E27FC236}">
                <a16:creationId xmlns:a16="http://schemas.microsoft.com/office/drawing/2014/main" id="{A4BC0063-9B5C-4479-8DDD-A76D61637201}"/>
              </a:ext>
            </a:extLst>
          </p:cNvPr>
          <p:cNvSpPr>
            <a:spLocks noGrp="1"/>
          </p:cNvSpPr>
          <p:nvPr>
            <p:ph type="sldNum" sz="quarter" idx="12"/>
          </p:nvPr>
        </p:nvSpPr>
        <p:spPr/>
        <p:txBody>
          <a:bodyPr/>
          <a:lstStyle/>
          <a:p>
            <a:fld id="{3A98EE3D-8CD1-4C3F-BD1C-C98C9596463C}" type="slidenum">
              <a:rPr lang="en-US" smtClean="0"/>
              <a:t>20</a:t>
            </a:fld>
            <a:endParaRPr lang="en-US" dirty="0"/>
          </a:p>
        </p:txBody>
      </p:sp>
      <p:sp>
        <p:nvSpPr>
          <p:cNvPr id="9" name="Title 1">
            <a:extLst>
              <a:ext uri="{FF2B5EF4-FFF2-40B4-BE49-F238E27FC236}">
                <a16:creationId xmlns:a16="http://schemas.microsoft.com/office/drawing/2014/main" id="{3102E57A-6AD4-4685-9CE4-CC02AF9792BA}"/>
              </a:ext>
            </a:extLst>
          </p:cNvPr>
          <p:cNvSpPr>
            <a:spLocks noGrp="1"/>
          </p:cNvSpPr>
          <p:nvPr>
            <p:ph type="title"/>
          </p:nvPr>
        </p:nvSpPr>
        <p:spPr>
          <a:xfrm>
            <a:off x="581194" y="545403"/>
            <a:ext cx="11029616" cy="752174"/>
          </a:xfrm>
        </p:spPr>
        <p:txBody>
          <a:bodyPr>
            <a:normAutofit/>
          </a:bodyPr>
          <a:lstStyle/>
          <a:p>
            <a:r>
              <a:rPr lang="en-US" sz="3200" b="1" cap="none" dirty="0">
                <a:latin typeface="Arial" panose="020B0604020202020204" pitchFamily="34" charset="0"/>
                <a:cs typeface="Arial" panose="020B0604020202020204" pitchFamily="34" charset="0"/>
              </a:rPr>
              <a:t>Methodology (Objective 2)</a:t>
            </a:r>
            <a:endParaRPr lang="en-MY" sz="3200" b="1" cap="none"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graphicFrame>
            <p:nvGraphicFramePr>
              <p:cNvPr id="3" name="Table 2">
                <a:extLst>
                  <a:ext uri="{FF2B5EF4-FFF2-40B4-BE49-F238E27FC236}">
                    <a16:creationId xmlns:a16="http://schemas.microsoft.com/office/drawing/2014/main" id="{250D5F9F-D00A-4C6D-A8F3-D89B335518AC}"/>
                  </a:ext>
                </a:extLst>
              </p:cNvPr>
              <p:cNvGraphicFramePr>
                <a:graphicFrameLocks noGrp="1"/>
              </p:cNvGraphicFramePr>
              <p:nvPr>
                <p:extLst>
                  <p:ext uri="{D42A27DB-BD31-4B8C-83A1-F6EECF244321}">
                    <p14:modId xmlns:p14="http://schemas.microsoft.com/office/powerpoint/2010/main" val="827408452"/>
                  </p:ext>
                </p:extLst>
              </p:nvPr>
            </p:nvGraphicFramePr>
            <p:xfrm>
              <a:off x="1084216" y="3457362"/>
              <a:ext cx="9775852" cy="672861"/>
            </p:xfrm>
            <a:graphic>
              <a:graphicData uri="http://schemas.openxmlformats.org/drawingml/2006/table">
                <a:tbl>
                  <a:tblPr firstRow="1" firstCol="1" bandRow="1"/>
                  <a:tblGrid>
                    <a:gridCol w="763333">
                      <a:extLst>
                        <a:ext uri="{9D8B030D-6E8A-4147-A177-3AD203B41FA5}">
                          <a16:colId xmlns:a16="http://schemas.microsoft.com/office/drawing/2014/main" val="3400006386"/>
                        </a:ext>
                      </a:extLst>
                    </a:gridCol>
                    <a:gridCol w="7583834">
                      <a:extLst>
                        <a:ext uri="{9D8B030D-6E8A-4147-A177-3AD203B41FA5}">
                          <a16:colId xmlns:a16="http://schemas.microsoft.com/office/drawing/2014/main" val="4147220541"/>
                        </a:ext>
                      </a:extLst>
                    </a:gridCol>
                    <a:gridCol w="1428685">
                      <a:extLst>
                        <a:ext uri="{9D8B030D-6E8A-4147-A177-3AD203B41FA5}">
                          <a16:colId xmlns:a16="http://schemas.microsoft.com/office/drawing/2014/main" val="1720134097"/>
                        </a:ext>
                      </a:extLst>
                    </a:gridCol>
                  </a:tblGrid>
                  <a:tr h="672861">
                    <a:tc>
                      <a:txBody>
                        <a:bodyPr/>
                        <a:lstStyle/>
                        <a:p>
                          <a:pPr algn="ctr">
                            <a:lnSpc>
                              <a:spcPct val="200000"/>
                            </a:lnSpc>
                            <a:spcAft>
                              <a:spcPts val="800"/>
                            </a:spcAft>
                          </a:pPr>
                          <a:r>
                            <a:rPr lang="en-GB" sz="160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lang="en-MY"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200000"/>
                            </a:lnSpc>
                            <a:spcAft>
                              <a:spcPts val="800"/>
                            </a:spcAf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𝑁</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𝑚𝑖𝑥𝑒𝑑</m:t>
                                  </m:r>
                                </m:sub>
                              </m:s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𝑛</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d>
                                <m:dPr>
                                  <m:begChr m:val="{"/>
                                  <m:endChr m:val="}"/>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𝑟</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𝑔</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𝑚𝑖𝑛</m:t>
                                      </m:r>
                                    </m:sub>
                                  </m:s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𝑅</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𝑟</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𝑔</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𝑚𝑎𝑥</m:t>
                                      </m:r>
                                    </m:sub>
                                  </m:s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𝑔</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𝑔</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𝑚𝑖𝑛</m:t>
                                      </m:r>
                                    </m:sub>
                                  </m:s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𝐺</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𝑔</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𝑔</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𝑚𝑎𝑥</m:t>
                                      </m:r>
                                    </m:sub>
                                  </m:s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𝑏</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𝑔</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𝑚𝑖𝑛</m:t>
                                      </m:r>
                                    </m:sub>
                                  </m:s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𝐵</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𝑏</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𝑔</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𝑚𝑎𝑥</m:t>
                                      </m:r>
                                    </m:sub>
                                  </m:sSub>
                                </m:e>
                              </m:d>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oMath>
                          </a14:m>
                          <a:endParaRPr lang="en-MY"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200000"/>
                            </a:lnSpc>
                            <a:spcAft>
                              <a:spcPts val="800"/>
                            </a:spcAft>
                          </a:pP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(Equation 2)</a:t>
                          </a:r>
                          <a:endParaRPr lang="en-MY"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2942672455"/>
                      </a:ext>
                    </a:extLst>
                  </a:tr>
                </a:tbl>
              </a:graphicData>
            </a:graphic>
          </p:graphicFrame>
        </mc:Choice>
        <mc:Fallback xmlns="">
          <p:graphicFrame>
            <p:nvGraphicFramePr>
              <p:cNvPr id="3" name="Table 2">
                <a:extLst>
                  <a:ext uri="{FF2B5EF4-FFF2-40B4-BE49-F238E27FC236}">
                    <a16:creationId xmlns:a16="http://schemas.microsoft.com/office/drawing/2014/main" id="{250D5F9F-D00A-4C6D-A8F3-D89B335518AC}"/>
                  </a:ext>
                </a:extLst>
              </p:cNvPr>
              <p:cNvGraphicFramePr>
                <a:graphicFrameLocks noGrp="1"/>
              </p:cNvGraphicFramePr>
              <p:nvPr>
                <p:extLst>
                  <p:ext uri="{D42A27DB-BD31-4B8C-83A1-F6EECF244321}">
                    <p14:modId xmlns:p14="http://schemas.microsoft.com/office/powerpoint/2010/main" val="827408452"/>
                  </p:ext>
                </p:extLst>
              </p:nvPr>
            </p:nvGraphicFramePr>
            <p:xfrm>
              <a:off x="1084216" y="3457362"/>
              <a:ext cx="9775852" cy="672861"/>
            </p:xfrm>
            <a:graphic>
              <a:graphicData uri="http://schemas.openxmlformats.org/drawingml/2006/table">
                <a:tbl>
                  <a:tblPr firstRow="1" firstCol="1" bandRow="1"/>
                  <a:tblGrid>
                    <a:gridCol w="763333">
                      <a:extLst>
                        <a:ext uri="{9D8B030D-6E8A-4147-A177-3AD203B41FA5}">
                          <a16:colId xmlns:a16="http://schemas.microsoft.com/office/drawing/2014/main" val="3400006386"/>
                        </a:ext>
                      </a:extLst>
                    </a:gridCol>
                    <a:gridCol w="7583834">
                      <a:extLst>
                        <a:ext uri="{9D8B030D-6E8A-4147-A177-3AD203B41FA5}">
                          <a16:colId xmlns:a16="http://schemas.microsoft.com/office/drawing/2014/main" val="4147220541"/>
                        </a:ext>
                      </a:extLst>
                    </a:gridCol>
                    <a:gridCol w="1428685">
                      <a:extLst>
                        <a:ext uri="{9D8B030D-6E8A-4147-A177-3AD203B41FA5}">
                          <a16:colId xmlns:a16="http://schemas.microsoft.com/office/drawing/2014/main" val="1720134097"/>
                        </a:ext>
                      </a:extLst>
                    </a:gridCol>
                  </a:tblGrid>
                  <a:tr h="672861">
                    <a:tc>
                      <a:txBody>
                        <a:bodyPr/>
                        <a:lstStyle/>
                        <a:p>
                          <a:pPr algn="ctr">
                            <a:lnSpc>
                              <a:spcPct val="200000"/>
                            </a:lnSpc>
                            <a:spcAft>
                              <a:spcPts val="800"/>
                            </a:spcAft>
                          </a:pPr>
                          <a:r>
                            <a:rPr lang="en-GB" sz="160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lang="en-MY"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tcPr>
                    </a:tc>
                    <a:tc>
                      <a:txBody>
                        <a:bodyPr/>
                        <a:lstStyle/>
                        <a:p>
                          <a:endParaRPr lang="en-US"/>
                        </a:p>
                      </a:txBody>
                      <a:tcPr marL="68580" marR="68580" marT="0" marB="0" anchor="ctr">
                        <a:lnL>
                          <a:noFill/>
                        </a:lnL>
                        <a:lnR>
                          <a:noFill/>
                        </a:lnR>
                        <a:lnT>
                          <a:noFill/>
                        </a:lnT>
                        <a:lnB>
                          <a:noFill/>
                        </a:lnB>
                        <a:blipFill>
                          <a:blip r:embed="rId3"/>
                          <a:stretch>
                            <a:fillRect l="-10040" r="-18876"/>
                          </a:stretch>
                        </a:blipFill>
                      </a:tcPr>
                    </a:tc>
                    <a:tc>
                      <a:txBody>
                        <a:bodyPr/>
                        <a:lstStyle/>
                        <a:p>
                          <a:pPr algn="ctr">
                            <a:lnSpc>
                              <a:spcPct val="200000"/>
                            </a:lnSpc>
                            <a:spcAft>
                              <a:spcPts val="800"/>
                            </a:spcAft>
                          </a:pP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(Equation 2)</a:t>
                          </a:r>
                          <a:endParaRPr lang="en-MY"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2942672455"/>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0" name="Table 9">
                <a:extLst>
                  <a:ext uri="{FF2B5EF4-FFF2-40B4-BE49-F238E27FC236}">
                    <a16:creationId xmlns:a16="http://schemas.microsoft.com/office/drawing/2014/main" id="{EDB48D98-1826-4C56-864E-FC16C10E213D}"/>
                  </a:ext>
                </a:extLst>
              </p:cNvPr>
              <p:cNvGraphicFramePr>
                <a:graphicFrameLocks noGrp="1"/>
              </p:cNvGraphicFramePr>
              <p:nvPr>
                <p:extLst>
                  <p:ext uri="{D42A27DB-BD31-4B8C-83A1-F6EECF244321}">
                    <p14:modId xmlns:p14="http://schemas.microsoft.com/office/powerpoint/2010/main" val="282713107"/>
                  </p:ext>
                </p:extLst>
              </p:nvPr>
            </p:nvGraphicFramePr>
            <p:xfrm>
              <a:off x="853440" y="4218225"/>
              <a:ext cx="9993567" cy="1040384"/>
            </p:xfrm>
            <a:graphic>
              <a:graphicData uri="http://schemas.openxmlformats.org/drawingml/2006/table">
                <a:tbl>
                  <a:tblPr firstRow="1" firstCol="1" bandRow="1"/>
                  <a:tblGrid>
                    <a:gridCol w="780332">
                      <a:extLst>
                        <a:ext uri="{9D8B030D-6E8A-4147-A177-3AD203B41FA5}">
                          <a16:colId xmlns:a16="http://schemas.microsoft.com/office/drawing/2014/main" val="3511622266"/>
                        </a:ext>
                      </a:extLst>
                    </a:gridCol>
                    <a:gridCol w="7819384">
                      <a:extLst>
                        <a:ext uri="{9D8B030D-6E8A-4147-A177-3AD203B41FA5}">
                          <a16:colId xmlns:a16="http://schemas.microsoft.com/office/drawing/2014/main" val="1353419663"/>
                        </a:ext>
                      </a:extLst>
                    </a:gridCol>
                    <a:gridCol w="1393851">
                      <a:extLst>
                        <a:ext uri="{9D8B030D-6E8A-4147-A177-3AD203B41FA5}">
                          <a16:colId xmlns:a16="http://schemas.microsoft.com/office/drawing/2014/main" val="3138052327"/>
                        </a:ext>
                      </a:extLst>
                    </a:gridCol>
                  </a:tblGrid>
                  <a:tr h="0">
                    <a:tc>
                      <a:txBody>
                        <a:bodyPr/>
                        <a:lstStyle/>
                        <a:p>
                          <a:pPr algn="ctr">
                            <a:lnSpc>
                              <a:spcPct val="200000"/>
                            </a:lnSpc>
                            <a:spcAft>
                              <a:spcPts val="800"/>
                            </a:spcAft>
                          </a:pPr>
                          <a:r>
                            <a:rPr lang="en-GB" sz="160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lang="en-MY"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200000"/>
                            </a:lnSpc>
                            <a:spcAft>
                              <a:spcPts val="800"/>
                            </a:spcAft>
                          </a:pPr>
                          <a14:m>
                            <m:oMath xmlns:m="http://schemas.openxmlformats.org/officeDocument/2006/math">
                              <m:sSub>
                                <m:sSubPr>
                                  <m:ctrlPr>
                                    <a:rPr lang="en-MY" sz="1600"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𝑁</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𝑚𝑖𝑥𝑒𝑑</m:t>
                                  </m:r>
                                </m:sub>
                              </m:s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𝑛</m:t>
                              </m:r>
                              <m:d>
                                <m:d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dPr>
                                <m:e>
                                  <m:d>
                                    <m:dPr>
                                      <m:begChr m:val="{"/>
                                      <m:endChr m:val="}"/>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𝑟</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𝑏</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𝑚𝑖𝑛</m:t>
                                          </m:r>
                                        </m:sub>
                                      </m:s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𝑅</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𝑟</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𝑏</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𝑚𝑎𝑥</m:t>
                                          </m:r>
                                        </m:sub>
                                      </m:s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𝑔</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𝑏</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𝑚𝑖𝑛</m:t>
                                          </m:r>
                                        </m:sub>
                                      </m:s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𝐺</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𝑔</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𝑏</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𝑚𝑎𝑥</m:t>
                                          </m:r>
                                        </m:sub>
                                      </m:s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𝑏</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𝑏</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𝑚𝑖𝑛</m:t>
                                          </m:r>
                                        </m:sub>
                                      </m:s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𝐵</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𝑏</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𝑏</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𝑚𝑎𝑥</m:t>
                                          </m:r>
                                        </m:sub>
                                      </m:sSub>
                                    </m:e>
                                  </m:d>
                                </m:e>
                              </m:d>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𝑛</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d>
                                <m:dPr>
                                  <m:begChr m:val="{"/>
                                  <m:endChr m:val="}"/>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𝑟</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𝑦</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𝑚𝑖𝑛</m:t>
                                      </m:r>
                                    </m:sub>
                                  </m:s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𝑅</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𝑟</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𝑦</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𝑚𝑎𝑥</m:t>
                                      </m:r>
                                    </m:sub>
                                  </m:s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𝑔</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𝑦</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𝑚𝑖𝑛</m:t>
                                      </m:r>
                                    </m:sub>
                                  </m:s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𝐺</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𝑔</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𝑦</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𝑚𝑎𝑥</m:t>
                                      </m:r>
                                    </m:sub>
                                  </m:s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𝑏</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𝑦</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𝑚𝑖𝑛</m:t>
                                      </m:r>
                                    </m:sub>
                                  </m:s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𝐵</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𝑏</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𝑦</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𝑚𝑎𝑥</m:t>
                                      </m:r>
                                    </m:sub>
                                  </m:sSub>
                                </m:e>
                              </m:d>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lang="en-MY"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200000"/>
                            </a:lnSpc>
                            <a:spcAft>
                              <a:spcPts val="800"/>
                            </a:spcAf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(Equation 3)</a:t>
                          </a:r>
                          <a:endParaRPr lang="en-MY"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3329555797"/>
                      </a:ext>
                    </a:extLst>
                  </a:tr>
                </a:tbl>
              </a:graphicData>
            </a:graphic>
          </p:graphicFrame>
        </mc:Choice>
        <mc:Fallback xmlns="">
          <p:graphicFrame>
            <p:nvGraphicFramePr>
              <p:cNvPr id="10" name="Table 9">
                <a:extLst>
                  <a:ext uri="{FF2B5EF4-FFF2-40B4-BE49-F238E27FC236}">
                    <a16:creationId xmlns:a16="http://schemas.microsoft.com/office/drawing/2014/main" id="{EDB48D98-1826-4C56-864E-FC16C10E213D}"/>
                  </a:ext>
                </a:extLst>
              </p:cNvPr>
              <p:cNvGraphicFramePr>
                <a:graphicFrameLocks noGrp="1"/>
              </p:cNvGraphicFramePr>
              <p:nvPr>
                <p:extLst>
                  <p:ext uri="{D42A27DB-BD31-4B8C-83A1-F6EECF244321}">
                    <p14:modId xmlns:p14="http://schemas.microsoft.com/office/powerpoint/2010/main" val="282713107"/>
                  </p:ext>
                </p:extLst>
              </p:nvPr>
            </p:nvGraphicFramePr>
            <p:xfrm>
              <a:off x="853440" y="4218225"/>
              <a:ext cx="9993567" cy="1040384"/>
            </p:xfrm>
            <a:graphic>
              <a:graphicData uri="http://schemas.openxmlformats.org/drawingml/2006/table">
                <a:tbl>
                  <a:tblPr firstRow="1" firstCol="1" bandRow="1"/>
                  <a:tblGrid>
                    <a:gridCol w="780332">
                      <a:extLst>
                        <a:ext uri="{9D8B030D-6E8A-4147-A177-3AD203B41FA5}">
                          <a16:colId xmlns:a16="http://schemas.microsoft.com/office/drawing/2014/main" val="3511622266"/>
                        </a:ext>
                      </a:extLst>
                    </a:gridCol>
                    <a:gridCol w="7819384">
                      <a:extLst>
                        <a:ext uri="{9D8B030D-6E8A-4147-A177-3AD203B41FA5}">
                          <a16:colId xmlns:a16="http://schemas.microsoft.com/office/drawing/2014/main" val="1353419663"/>
                        </a:ext>
                      </a:extLst>
                    </a:gridCol>
                    <a:gridCol w="1393851">
                      <a:extLst>
                        <a:ext uri="{9D8B030D-6E8A-4147-A177-3AD203B41FA5}">
                          <a16:colId xmlns:a16="http://schemas.microsoft.com/office/drawing/2014/main" val="3138052327"/>
                        </a:ext>
                      </a:extLst>
                    </a:gridCol>
                  </a:tblGrid>
                  <a:tr h="1040384">
                    <a:tc>
                      <a:txBody>
                        <a:bodyPr/>
                        <a:lstStyle/>
                        <a:p>
                          <a:pPr algn="ctr">
                            <a:lnSpc>
                              <a:spcPct val="200000"/>
                            </a:lnSpc>
                            <a:spcAft>
                              <a:spcPts val="800"/>
                            </a:spcAft>
                          </a:pPr>
                          <a:r>
                            <a:rPr lang="en-GB" sz="160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lang="en-MY"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tcPr>
                    </a:tc>
                    <a:tc>
                      <a:txBody>
                        <a:bodyPr/>
                        <a:lstStyle/>
                        <a:p>
                          <a:endParaRPr lang="en-US"/>
                        </a:p>
                      </a:txBody>
                      <a:tcPr marL="68580" marR="68580" marT="0" marB="0" anchor="ctr">
                        <a:lnL>
                          <a:noFill/>
                        </a:lnL>
                        <a:lnR>
                          <a:noFill/>
                        </a:lnR>
                        <a:lnT>
                          <a:noFill/>
                        </a:lnT>
                        <a:lnB>
                          <a:noFill/>
                        </a:lnB>
                        <a:blipFill>
                          <a:blip r:embed="rId4"/>
                          <a:stretch>
                            <a:fillRect l="-9977" r="-17849" b="-5814"/>
                          </a:stretch>
                        </a:blipFill>
                      </a:tcPr>
                    </a:tc>
                    <a:tc>
                      <a:txBody>
                        <a:bodyPr/>
                        <a:lstStyle/>
                        <a:p>
                          <a:pPr algn="ctr">
                            <a:lnSpc>
                              <a:spcPct val="200000"/>
                            </a:lnSpc>
                            <a:spcAft>
                              <a:spcPts val="800"/>
                            </a:spcAf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(Equation 3)</a:t>
                          </a:r>
                          <a:endParaRPr lang="en-MY"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332955579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4E6A8B4C-A834-4DA3-A5E0-8B0E9764ABDD}"/>
                  </a:ext>
                </a:extLst>
              </p:cNvPr>
              <p:cNvGraphicFramePr>
                <a:graphicFrameLocks noGrp="1"/>
              </p:cNvGraphicFramePr>
              <p:nvPr>
                <p:extLst>
                  <p:ext uri="{D42A27DB-BD31-4B8C-83A1-F6EECF244321}">
                    <p14:modId xmlns:p14="http://schemas.microsoft.com/office/powerpoint/2010/main" val="414792117"/>
                  </p:ext>
                </p:extLst>
              </p:nvPr>
            </p:nvGraphicFramePr>
            <p:xfrm>
              <a:off x="1772192" y="1926809"/>
              <a:ext cx="9087876" cy="1097026"/>
            </p:xfrm>
            <a:graphic>
              <a:graphicData uri="http://schemas.openxmlformats.org/drawingml/2006/table">
                <a:tbl>
                  <a:tblPr firstRow="1" firstCol="1" bandRow="1"/>
                  <a:tblGrid>
                    <a:gridCol w="709612">
                      <a:extLst>
                        <a:ext uri="{9D8B030D-6E8A-4147-A177-3AD203B41FA5}">
                          <a16:colId xmlns:a16="http://schemas.microsoft.com/office/drawing/2014/main" val="4205270742"/>
                        </a:ext>
                      </a:extLst>
                    </a:gridCol>
                    <a:gridCol w="6980057">
                      <a:extLst>
                        <a:ext uri="{9D8B030D-6E8A-4147-A177-3AD203B41FA5}">
                          <a16:colId xmlns:a16="http://schemas.microsoft.com/office/drawing/2014/main" val="1287077979"/>
                        </a:ext>
                      </a:extLst>
                    </a:gridCol>
                    <a:gridCol w="1398207">
                      <a:extLst>
                        <a:ext uri="{9D8B030D-6E8A-4147-A177-3AD203B41FA5}">
                          <a16:colId xmlns:a16="http://schemas.microsoft.com/office/drawing/2014/main" val="3092435579"/>
                        </a:ext>
                      </a:extLst>
                    </a:gridCol>
                  </a:tblGrid>
                  <a:tr h="814633">
                    <a:tc>
                      <a:txBody>
                        <a:bodyPr/>
                        <a:lstStyle/>
                        <a:p>
                          <a:pPr algn="ctr">
                            <a:lnSpc>
                              <a:spcPct val="200000"/>
                            </a:lnSpc>
                            <a:spcAft>
                              <a:spcPts val="800"/>
                            </a:spcAft>
                          </a:pPr>
                          <a:r>
                            <a:rPr lang="en-GB" sz="160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lang="en-MY"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200000"/>
                            </a:lnSpc>
                            <a:spcAft>
                              <a:spcPts val="800"/>
                            </a:spcAft>
                          </a:pPr>
                          <a14:m>
                            <m:oMathPara xmlns:m="http://schemas.openxmlformats.org/officeDocument/2006/math">
                              <m:oMathParaPr>
                                <m:jc m:val="centerGroup"/>
                              </m:oMathParaPr>
                              <m:oMath xmlns:m="http://schemas.openxmlformats.org/officeDocument/2006/math">
                                <m:r>
                                  <a:rPr lang="en-GB" sz="1600"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𝑀𝑖𝑥𝑖𝑛𝑔</m:t>
                                </m:r>
                                <m:r>
                                  <a:rPr lang="en-GB" sz="1600"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 </m:t>
                                </m:r>
                                <m:r>
                                  <a:rPr lang="en-GB" sz="1600"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𝐼𝑛𝑑𝑒𝑥</m:t>
                                </m:r>
                                <m:r>
                                  <a:rPr lang="en-GB" sz="1600"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 </m:t>
                                </m:r>
                                <m:f>
                                  <m:f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𝑁</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𝑚𝑖𝑥𝑒𝑑</m:t>
                                        </m:r>
                                      </m:sub>
                                    </m:sSub>
                                  </m:num>
                                  <m:den>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𝑁</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𝑚𝑖𝑥𝑒𝑑</m:t>
                                        </m:r>
                                      </m:sub>
                                    </m:s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en-MY"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𝑁</m:t>
                                        </m:r>
                                      </m:e>
                                      <m:sub>
                                        <m:r>
                                          <a:rPr lang="en-GB" sz="1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𝑢𝑛𝑚𝑖𝑥𝑒𝑑</m:t>
                                        </m:r>
                                      </m:sub>
                                    </m:sSub>
                                  </m:den>
                                </m:f>
                              </m:oMath>
                            </m:oMathPara>
                          </a14:m>
                          <a:endParaRPr lang="en-MY"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200000"/>
                            </a:lnSpc>
                            <a:spcAft>
                              <a:spcPts val="800"/>
                            </a:spcAf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(Equation 1)</a:t>
                          </a:r>
                          <a:endParaRPr lang="en-MY"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4086224257"/>
                      </a:ext>
                    </a:extLst>
                  </a:tr>
                </a:tbl>
              </a:graphicData>
            </a:graphic>
          </p:graphicFrame>
        </mc:Choice>
        <mc:Fallback xmlns="">
          <p:graphicFrame>
            <p:nvGraphicFramePr>
              <p:cNvPr id="11" name="Table 10">
                <a:extLst>
                  <a:ext uri="{FF2B5EF4-FFF2-40B4-BE49-F238E27FC236}">
                    <a16:creationId xmlns:a16="http://schemas.microsoft.com/office/drawing/2014/main" id="{4E6A8B4C-A834-4DA3-A5E0-8B0E9764ABDD}"/>
                  </a:ext>
                </a:extLst>
              </p:cNvPr>
              <p:cNvGraphicFramePr>
                <a:graphicFrameLocks noGrp="1"/>
              </p:cNvGraphicFramePr>
              <p:nvPr>
                <p:extLst>
                  <p:ext uri="{D42A27DB-BD31-4B8C-83A1-F6EECF244321}">
                    <p14:modId xmlns:p14="http://schemas.microsoft.com/office/powerpoint/2010/main" val="414792117"/>
                  </p:ext>
                </p:extLst>
              </p:nvPr>
            </p:nvGraphicFramePr>
            <p:xfrm>
              <a:off x="1772192" y="1926809"/>
              <a:ext cx="9087876" cy="1097026"/>
            </p:xfrm>
            <a:graphic>
              <a:graphicData uri="http://schemas.openxmlformats.org/drawingml/2006/table">
                <a:tbl>
                  <a:tblPr firstRow="1" firstCol="1" bandRow="1"/>
                  <a:tblGrid>
                    <a:gridCol w="709612">
                      <a:extLst>
                        <a:ext uri="{9D8B030D-6E8A-4147-A177-3AD203B41FA5}">
                          <a16:colId xmlns:a16="http://schemas.microsoft.com/office/drawing/2014/main" val="4205270742"/>
                        </a:ext>
                      </a:extLst>
                    </a:gridCol>
                    <a:gridCol w="6980057">
                      <a:extLst>
                        <a:ext uri="{9D8B030D-6E8A-4147-A177-3AD203B41FA5}">
                          <a16:colId xmlns:a16="http://schemas.microsoft.com/office/drawing/2014/main" val="1287077979"/>
                        </a:ext>
                      </a:extLst>
                    </a:gridCol>
                    <a:gridCol w="1398207">
                      <a:extLst>
                        <a:ext uri="{9D8B030D-6E8A-4147-A177-3AD203B41FA5}">
                          <a16:colId xmlns:a16="http://schemas.microsoft.com/office/drawing/2014/main" val="3092435579"/>
                        </a:ext>
                      </a:extLst>
                    </a:gridCol>
                  </a:tblGrid>
                  <a:tr h="1097026">
                    <a:tc>
                      <a:txBody>
                        <a:bodyPr/>
                        <a:lstStyle/>
                        <a:p>
                          <a:pPr algn="ctr">
                            <a:lnSpc>
                              <a:spcPct val="200000"/>
                            </a:lnSpc>
                            <a:spcAft>
                              <a:spcPts val="800"/>
                            </a:spcAft>
                          </a:pPr>
                          <a:r>
                            <a:rPr lang="en-GB" sz="160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lang="en-MY"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tcPr>
                    </a:tc>
                    <a:tc>
                      <a:txBody>
                        <a:bodyPr/>
                        <a:lstStyle/>
                        <a:p>
                          <a:endParaRPr lang="en-US"/>
                        </a:p>
                      </a:txBody>
                      <a:tcPr marL="68580" marR="68580" marT="0" marB="0" anchor="ctr">
                        <a:lnL>
                          <a:noFill/>
                        </a:lnL>
                        <a:lnR>
                          <a:noFill/>
                        </a:lnR>
                        <a:lnT>
                          <a:noFill/>
                        </a:lnT>
                        <a:lnB>
                          <a:noFill/>
                        </a:lnB>
                        <a:blipFill>
                          <a:blip r:embed="rId5"/>
                          <a:stretch>
                            <a:fillRect l="-10218" r="-20087"/>
                          </a:stretch>
                        </a:blipFill>
                      </a:tcPr>
                    </a:tc>
                    <a:tc>
                      <a:txBody>
                        <a:bodyPr/>
                        <a:lstStyle/>
                        <a:p>
                          <a:pPr algn="ctr">
                            <a:lnSpc>
                              <a:spcPct val="200000"/>
                            </a:lnSpc>
                            <a:spcAft>
                              <a:spcPts val="800"/>
                            </a:spcAf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(Equation 1)</a:t>
                          </a:r>
                          <a:endParaRPr lang="en-MY"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4086224257"/>
                      </a:ext>
                    </a:extLst>
                  </a:tr>
                </a:tbl>
              </a:graphicData>
            </a:graphic>
          </p:graphicFrame>
        </mc:Fallback>
      </mc:AlternateContent>
      <p:sp>
        <p:nvSpPr>
          <p:cNvPr id="12" name="TextBox 11">
            <a:extLst>
              <a:ext uri="{FF2B5EF4-FFF2-40B4-BE49-F238E27FC236}">
                <a16:creationId xmlns:a16="http://schemas.microsoft.com/office/drawing/2014/main" id="{F2F244D0-6233-4C90-9613-21A4ED97DDF3}"/>
              </a:ext>
            </a:extLst>
          </p:cNvPr>
          <p:cNvSpPr txBox="1"/>
          <p:nvPr/>
        </p:nvSpPr>
        <p:spPr>
          <a:xfrm>
            <a:off x="1084216" y="1650544"/>
            <a:ext cx="7720150" cy="461665"/>
          </a:xfrm>
          <a:prstGeom prst="rect">
            <a:avLst/>
          </a:prstGeom>
          <a:noFill/>
        </p:spPr>
        <p:txBody>
          <a:bodyPr wrap="square" rtlCol="0">
            <a:spAutoFit/>
          </a:bodyPr>
          <a:lstStyle/>
          <a:p>
            <a:r>
              <a:rPr lang="en-MY" sz="2400" b="1" dirty="0">
                <a:latin typeface="Arial" panose="020B0604020202020204" pitchFamily="34" charset="0"/>
                <a:cs typeface="Arial" panose="020B0604020202020204" pitchFamily="34" charset="0"/>
              </a:rPr>
              <a:t>RGB Colour Model by (Mahmud &amp; </a:t>
            </a:r>
            <a:r>
              <a:rPr lang="en-MY" sz="2400" b="1" dirty="0" err="1">
                <a:latin typeface="Arial" panose="020B0604020202020204" pitchFamily="34" charset="0"/>
                <a:cs typeface="Arial" panose="020B0604020202020204" pitchFamily="34" charset="0"/>
              </a:rPr>
              <a:t>Tamrin</a:t>
            </a:r>
            <a:r>
              <a:rPr lang="en-MY" sz="2400" b="1" dirty="0">
                <a:latin typeface="Arial" panose="020B0604020202020204" pitchFamily="34" charset="0"/>
                <a:cs typeface="Arial" panose="020B0604020202020204" pitchFamily="34" charset="0"/>
              </a:rPr>
              <a:t>, 2020):</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B1AEEF1-834D-496A-AE6E-741D2E12D461}"/>
                  </a:ext>
                </a:extLst>
              </p:cNvPr>
              <p:cNvSpPr txBox="1"/>
              <p:nvPr/>
            </p:nvSpPr>
            <p:spPr>
              <a:xfrm>
                <a:off x="509451" y="3066281"/>
                <a:ext cx="11658362" cy="338554"/>
              </a:xfrm>
              <a:prstGeom prst="rect">
                <a:avLst/>
              </a:prstGeom>
              <a:noFill/>
            </p:spPr>
            <p:txBody>
              <a:bodyPr wrap="square" rtlCol="0">
                <a:spAutoFit/>
              </a:bodyPr>
              <a:lstStyle/>
              <a:p>
                <a14:m>
                  <m:oMath xmlns:m="http://schemas.openxmlformats.org/officeDocument/2006/math">
                    <m:sSub>
                      <m:sSubPr>
                        <m:ctrlPr>
                          <a:rPr kumimoji="0" lang="en-MY" sz="16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Pr>
                      <m:e>
                        <m:r>
                          <a:rPr kumimoji="0" lang="en-GB" sz="16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𝑁</m:t>
                        </m:r>
                      </m:e>
                      <m:sub>
                        <m:r>
                          <a:rPr kumimoji="0" lang="en-GB" sz="16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𝑚𝑖𝑥𝑒𝑑</m:t>
                        </m:r>
                      </m:sub>
                    </m:sSub>
                  </m:oMath>
                </a14:m>
                <a:r>
                  <a:rPr lang="en-US" sz="1600" dirty="0">
                    <a:latin typeface="Arial" panose="020B0604020202020204" pitchFamily="34" charset="0"/>
                    <a:cs typeface="Arial" panose="020B0604020202020204" pitchFamily="34" charset="0"/>
                  </a:rPr>
                  <a:t> and </a:t>
                </a:r>
                <a14:m>
                  <m:oMath xmlns:m="http://schemas.openxmlformats.org/officeDocument/2006/math">
                    <m:sSub>
                      <m:sSubPr>
                        <m:ctrlPr>
                          <a:rPr lang="en-MY" sz="1600" i="1">
                            <a:latin typeface="Cambria Math" panose="02040503050406030204" pitchFamily="18" charset="0"/>
                            <a:ea typeface="Calibri" panose="020F0502020204030204" pitchFamily="34" charset="0"/>
                            <a:cs typeface="Times New Roman" panose="02020603050405020304" pitchFamily="18" charset="0"/>
                          </a:rPr>
                        </m:ctrlPr>
                      </m:sSubPr>
                      <m:e>
                        <m:r>
                          <a:rPr lang="en-GB" sz="1600" i="1">
                            <a:latin typeface="Cambria Math" panose="02040503050406030204" pitchFamily="18" charset="0"/>
                            <a:ea typeface="Calibri" panose="020F0502020204030204" pitchFamily="34" charset="0"/>
                            <a:cs typeface="Times New Roman" panose="02020603050405020304" pitchFamily="18" charset="0"/>
                          </a:rPr>
                          <m:t>𝑁</m:t>
                        </m:r>
                      </m:e>
                      <m:sub>
                        <m:r>
                          <a:rPr lang="en-GB" sz="1600" i="1">
                            <a:latin typeface="Cambria Math" panose="02040503050406030204" pitchFamily="18" charset="0"/>
                            <a:ea typeface="Calibri" panose="020F0502020204030204" pitchFamily="34" charset="0"/>
                            <a:cs typeface="Times New Roman" panose="02020603050405020304" pitchFamily="18" charset="0"/>
                          </a:rPr>
                          <m:t>𝑢𝑛𝑚𝑖𝑥𝑒𝑑</m:t>
                        </m:r>
                      </m:sub>
                    </m:sSub>
                  </m:oMath>
                </a14:m>
                <a:r>
                  <a:rPr lang="en-US" sz="1600" dirty="0">
                    <a:latin typeface="Arial" panose="020B0604020202020204" pitchFamily="34" charset="0"/>
                    <a:cs typeface="Arial" panose="020B0604020202020204" pitchFamily="34" charset="0"/>
                  </a:rPr>
                  <a:t> are the number of pixels classified as mixed and unmixed solution, respectively, based on the following: </a:t>
                </a:r>
                <a:endParaRPr lang="en-MY" sz="1600" dirty="0">
                  <a:latin typeface="Arial" panose="020B0604020202020204" pitchFamily="34" charset="0"/>
                  <a:cs typeface="Arial" panose="020B0604020202020204" pitchFamily="34" charset="0"/>
                </a:endParaRPr>
              </a:p>
            </p:txBody>
          </p:sp>
        </mc:Choice>
        <mc:Fallback xmlns="">
          <p:sp>
            <p:nvSpPr>
              <p:cNvPr id="13" name="TextBox 12">
                <a:extLst>
                  <a:ext uri="{FF2B5EF4-FFF2-40B4-BE49-F238E27FC236}">
                    <a16:creationId xmlns:a16="http://schemas.microsoft.com/office/drawing/2014/main" id="{3B1AEEF1-834D-496A-AE6E-741D2E12D461}"/>
                  </a:ext>
                </a:extLst>
              </p:cNvPr>
              <p:cNvSpPr txBox="1">
                <a:spLocks noRot="1" noChangeAspect="1" noMove="1" noResize="1" noEditPoints="1" noAdjustHandles="1" noChangeArrowheads="1" noChangeShapeType="1" noTextEdit="1"/>
              </p:cNvSpPr>
              <p:nvPr/>
            </p:nvSpPr>
            <p:spPr>
              <a:xfrm>
                <a:off x="509451" y="3066281"/>
                <a:ext cx="11658362" cy="338554"/>
              </a:xfrm>
              <a:prstGeom prst="rect">
                <a:avLst/>
              </a:prstGeom>
              <a:blipFill>
                <a:blip r:embed="rId6"/>
                <a:stretch>
                  <a:fillRect t="-5357" b="-21429"/>
                </a:stretch>
              </a:blipFill>
            </p:spPr>
            <p:txBody>
              <a:bodyPr/>
              <a:lstStyle/>
              <a:p>
                <a:r>
                  <a:rPr lang="en-MY">
                    <a:noFill/>
                  </a:rPr>
                  <a:t> </a:t>
                </a:r>
              </a:p>
            </p:txBody>
          </p:sp>
        </mc:Fallback>
      </mc:AlternateContent>
      <p:sp>
        <p:nvSpPr>
          <p:cNvPr id="14" name="TextBox 13">
            <a:extLst>
              <a:ext uri="{FF2B5EF4-FFF2-40B4-BE49-F238E27FC236}">
                <a16:creationId xmlns:a16="http://schemas.microsoft.com/office/drawing/2014/main" id="{80FE94F5-DCBE-4D10-8689-8DD59704D629}"/>
              </a:ext>
            </a:extLst>
          </p:cNvPr>
          <p:cNvSpPr txBox="1"/>
          <p:nvPr/>
        </p:nvSpPr>
        <p:spPr>
          <a:xfrm>
            <a:off x="509451" y="5463805"/>
            <a:ext cx="11173097" cy="1077218"/>
          </a:xfrm>
          <a:prstGeom prst="rect">
            <a:avLst/>
          </a:prstGeom>
          <a:noFill/>
        </p:spPr>
        <p:txBody>
          <a:bodyPr wrap="square" rtlCol="0">
            <a:spAutoFit/>
          </a:bodyPr>
          <a:lstStyle/>
          <a:p>
            <a:pPr algn="just"/>
            <a:r>
              <a:rPr lang="en-US" sz="1600" dirty="0">
                <a:latin typeface="Arial" panose="020B0604020202020204" pitchFamily="34" charset="0"/>
                <a:cs typeface="Arial" panose="020B0604020202020204" pitchFamily="34" charset="0"/>
              </a:rPr>
              <a:t>The number of pixels, satisfying RGB conditions, is specified using 𝑛 while ∩ symbolizes for the Boolean AND operation. The letters ′𝑟′, ′𝑔′ and ′𝑏′ are used to identify the red, green and blue values respectively. The letters in the subscripts (𝑔, 𝑏 and 𝑦) denote the respective intensity values of the RGB for green, blue and yellow pixels. Their values range between 0 (unmixed solution) to 1 (fully mixed solution). </a:t>
            </a:r>
          </a:p>
        </p:txBody>
      </p:sp>
    </p:spTree>
    <p:extLst>
      <p:ext uri="{BB962C8B-B14F-4D97-AF65-F5344CB8AC3E}">
        <p14:creationId xmlns:p14="http://schemas.microsoft.com/office/powerpoint/2010/main" val="1566860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1D22B0A-AC32-4688-AC98-D511448B0CB6}"/>
              </a:ext>
            </a:extLst>
          </p:cNvPr>
          <p:cNvSpPr/>
          <p:nvPr/>
        </p:nvSpPr>
        <p:spPr>
          <a:xfrm>
            <a:off x="6473952" y="1163615"/>
            <a:ext cx="5471160" cy="553616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 name="Rectangle 1">
            <a:extLst>
              <a:ext uri="{FF2B5EF4-FFF2-40B4-BE49-F238E27FC236}">
                <a16:creationId xmlns:a16="http://schemas.microsoft.com/office/drawing/2014/main" id="{FB25ABE0-E1DD-4957-BB51-E45DFC870F3A}"/>
              </a:ext>
            </a:extLst>
          </p:cNvPr>
          <p:cNvSpPr/>
          <p:nvPr/>
        </p:nvSpPr>
        <p:spPr>
          <a:xfrm>
            <a:off x="246888" y="1163615"/>
            <a:ext cx="6641592" cy="553616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2" name="TextBox 51">
            <a:extLst>
              <a:ext uri="{FF2B5EF4-FFF2-40B4-BE49-F238E27FC236}">
                <a16:creationId xmlns:a16="http://schemas.microsoft.com/office/drawing/2014/main" id="{FAE5F1DB-36A1-4D50-AB74-21DBF3CEE9E8}"/>
              </a:ext>
            </a:extLst>
          </p:cNvPr>
          <p:cNvSpPr txBox="1"/>
          <p:nvPr/>
        </p:nvSpPr>
        <p:spPr>
          <a:xfrm>
            <a:off x="602729" y="6023569"/>
            <a:ext cx="5871223" cy="584775"/>
          </a:xfrm>
          <a:prstGeom prst="rect">
            <a:avLst/>
          </a:prstGeom>
          <a:noFill/>
          <a:ln>
            <a:noFill/>
          </a:ln>
        </p:spPr>
        <p:txBody>
          <a:bodyPr wrap="square" rtlCol="0">
            <a:spAutoFit/>
          </a:bodyPr>
          <a:lstStyle/>
          <a:p>
            <a:pPr algn="ctr">
              <a:spcBef>
                <a:spcPts val="600"/>
              </a:spcBef>
              <a:spcAft>
                <a:spcPts val="1200"/>
              </a:spcAft>
              <a:tabLst>
                <a:tab pos="201295" algn="ctr"/>
              </a:tabLst>
            </a:pPr>
            <a:r>
              <a:rPr lang="en-MY" sz="1600" b="1" i="1" dirty="0">
                <a:effectLst/>
                <a:latin typeface="Arial" panose="020B0604020202020204" pitchFamily="34" charset="0"/>
                <a:ea typeface="Calibri" panose="020F0502020204030204" pitchFamily="34" charset="0"/>
                <a:cs typeface="Arial" panose="020B0604020202020204" pitchFamily="34" charset="0"/>
              </a:rPr>
              <a:t>Figure </a:t>
            </a:r>
            <a:r>
              <a:rPr lang="en-MY" sz="1600" b="1" i="1" dirty="0">
                <a:latin typeface="Arial" panose="020B0604020202020204" pitchFamily="34" charset="0"/>
                <a:ea typeface="Calibri" panose="020F0502020204030204" pitchFamily="34" charset="0"/>
                <a:cs typeface="Arial" panose="020B0604020202020204" pitchFamily="34" charset="0"/>
              </a:rPr>
              <a:t>7</a:t>
            </a:r>
            <a:r>
              <a:rPr lang="en-MY" sz="1600" i="1" dirty="0">
                <a:latin typeface="Arial" panose="020B0604020202020204" pitchFamily="34" charset="0"/>
                <a:ea typeface="Calibri" panose="020F0502020204030204" pitchFamily="34" charset="0"/>
                <a:cs typeface="Arial" panose="020B0604020202020204" pitchFamily="34" charset="0"/>
              </a:rPr>
              <a:t>: </a:t>
            </a:r>
            <a:r>
              <a:rPr lang="en-MY" sz="1600" i="1" dirty="0">
                <a:effectLst/>
                <a:latin typeface="Arial" panose="020B0604020202020204" pitchFamily="34" charset="0"/>
                <a:ea typeface="Calibri" panose="020F0502020204030204" pitchFamily="34" charset="0"/>
                <a:cs typeface="Arial" panose="020B0604020202020204" pitchFamily="34" charset="0"/>
              </a:rPr>
              <a:t>Schematic diagram of the experimental setup for droplet generation</a:t>
            </a:r>
          </a:p>
        </p:txBody>
      </p:sp>
      <p:graphicFrame>
        <p:nvGraphicFramePr>
          <p:cNvPr id="4" name="Table 3">
            <a:extLst>
              <a:ext uri="{FF2B5EF4-FFF2-40B4-BE49-F238E27FC236}">
                <a16:creationId xmlns:a16="http://schemas.microsoft.com/office/drawing/2014/main" id="{CEC5F1BA-F1E2-4E63-92E2-694C1E11D852}"/>
              </a:ext>
            </a:extLst>
          </p:cNvPr>
          <p:cNvGraphicFramePr>
            <a:graphicFrameLocks noGrp="1"/>
          </p:cNvGraphicFramePr>
          <p:nvPr>
            <p:extLst>
              <p:ext uri="{D42A27DB-BD31-4B8C-83A1-F6EECF244321}">
                <p14:modId xmlns:p14="http://schemas.microsoft.com/office/powerpoint/2010/main" val="4272867033"/>
              </p:ext>
            </p:extLst>
          </p:nvPr>
        </p:nvGraphicFramePr>
        <p:xfrm>
          <a:off x="7036526" y="3025209"/>
          <a:ext cx="4973026" cy="2520000"/>
        </p:xfrm>
        <a:graphic>
          <a:graphicData uri="http://schemas.openxmlformats.org/drawingml/2006/table">
            <a:tbl>
              <a:tblPr firstRow="1" firstCol="1" bandRow="1">
                <a:tableStyleId>{BDBED569-4797-4DF1-A0F4-6AAB3CD982D8}</a:tableStyleId>
              </a:tblPr>
              <a:tblGrid>
                <a:gridCol w="2868184">
                  <a:extLst>
                    <a:ext uri="{9D8B030D-6E8A-4147-A177-3AD203B41FA5}">
                      <a16:colId xmlns:a16="http://schemas.microsoft.com/office/drawing/2014/main" val="2878089491"/>
                    </a:ext>
                  </a:extLst>
                </a:gridCol>
                <a:gridCol w="2104842">
                  <a:extLst>
                    <a:ext uri="{9D8B030D-6E8A-4147-A177-3AD203B41FA5}">
                      <a16:colId xmlns:a16="http://schemas.microsoft.com/office/drawing/2014/main" val="3416240007"/>
                    </a:ext>
                  </a:extLst>
                </a:gridCol>
              </a:tblGrid>
              <a:tr h="360000">
                <a:tc>
                  <a:txBody>
                    <a:bodyPr/>
                    <a:lstStyle/>
                    <a:p>
                      <a:pPr algn="ctr">
                        <a:lnSpc>
                          <a:spcPct val="150000"/>
                        </a:lnSpc>
                        <a:spcAft>
                          <a:spcPts val="600"/>
                        </a:spcAft>
                      </a:pPr>
                      <a:r>
                        <a:rPr lang="en-MY" sz="1600" dirty="0">
                          <a:effectLst/>
                          <a:latin typeface="Arial" panose="020B0604020202020204" pitchFamily="34" charset="0"/>
                          <a:cs typeface="Arial" panose="020B0604020202020204" pitchFamily="34" charset="0"/>
                        </a:rPr>
                        <a:t>Parameter</a:t>
                      </a:r>
                      <a:endParaRPr lang="en-MY"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600">
                          <a:effectLst/>
                          <a:latin typeface="Arial" panose="020B0604020202020204" pitchFamily="34" charset="0"/>
                          <a:cs typeface="Arial" panose="020B0604020202020204" pitchFamily="34" charset="0"/>
                        </a:rPr>
                        <a:t>Value</a:t>
                      </a:r>
                      <a:endParaRPr lang="en-MY" sz="1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867607211"/>
                  </a:ext>
                </a:extLst>
              </a:tr>
              <a:tr h="360000">
                <a:tc>
                  <a:txBody>
                    <a:bodyPr/>
                    <a:lstStyle/>
                    <a:p>
                      <a:pPr algn="ctr">
                        <a:lnSpc>
                          <a:spcPct val="150000"/>
                        </a:lnSpc>
                        <a:spcAft>
                          <a:spcPts val="600"/>
                        </a:spcAft>
                      </a:pPr>
                      <a:r>
                        <a:rPr lang="en-MY" sz="1600" b="0" dirty="0">
                          <a:effectLst/>
                          <a:latin typeface="Arial" panose="020B0604020202020204" pitchFamily="34" charset="0"/>
                          <a:cs typeface="Arial" panose="020B0604020202020204" pitchFamily="34" charset="0"/>
                        </a:rPr>
                        <a:t>Exposure time</a:t>
                      </a:r>
                      <a:endParaRPr lang="en-MY" sz="16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600" dirty="0">
                          <a:effectLst/>
                          <a:latin typeface="Arial" panose="020B0604020202020204" pitchFamily="34" charset="0"/>
                          <a:cs typeface="Arial" panose="020B0604020202020204" pitchFamily="34" charset="0"/>
                        </a:rPr>
                        <a:t>3.906 </a:t>
                      </a:r>
                      <a:r>
                        <a:rPr lang="en-MY" sz="1600" dirty="0" err="1">
                          <a:effectLst/>
                          <a:latin typeface="Arial" panose="020B0604020202020204" pitchFamily="34" charset="0"/>
                          <a:cs typeface="Arial" panose="020B0604020202020204" pitchFamily="34" charset="0"/>
                        </a:rPr>
                        <a:t>ms</a:t>
                      </a:r>
                      <a:endParaRPr lang="en-MY"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479890572"/>
                  </a:ext>
                </a:extLst>
              </a:tr>
              <a:tr h="360000">
                <a:tc>
                  <a:txBody>
                    <a:bodyPr/>
                    <a:lstStyle/>
                    <a:p>
                      <a:pPr algn="ctr">
                        <a:lnSpc>
                          <a:spcPct val="150000"/>
                        </a:lnSpc>
                        <a:spcAft>
                          <a:spcPts val="600"/>
                        </a:spcAft>
                      </a:pPr>
                      <a:r>
                        <a:rPr lang="en-MY" sz="1600" b="0" dirty="0">
                          <a:effectLst/>
                          <a:latin typeface="Arial" panose="020B0604020202020204" pitchFamily="34" charset="0"/>
                          <a:cs typeface="Arial" panose="020B0604020202020204" pitchFamily="34" charset="0"/>
                        </a:rPr>
                        <a:t>Colour temperature</a:t>
                      </a:r>
                      <a:endParaRPr lang="en-MY" sz="16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600">
                          <a:effectLst/>
                          <a:latin typeface="Arial" panose="020B0604020202020204" pitchFamily="34" charset="0"/>
                          <a:cs typeface="Arial" panose="020B0604020202020204" pitchFamily="34" charset="0"/>
                        </a:rPr>
                        <a:t>5547</a:t>
                      </a:r>
                      <a:endParaRPr lang="en-MY" sz="1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998718261"/>
                  </a:ext>
                </a:extLst>
              </a:tr>
              <a:tr h="360000">
                <a:tc>
                  <a:txBody>
                    <a:bodyPr/>
                    <a:lstStyle/>
                    <a:p>
                      <a:pPr algn="ctr">
                        <a:lnSpc>
                          <a:spcPct val="150000"/>
                        </a:lnSpc>
                        <a:spcAft>
                          <a:spcPts val="600"/>
                        </a:spcAft>
                      </a:pPr>
                      <a:r>
                        <a:rPr lang="en-MY" sz="1600" b="0" dirty="0">
                          <a:effectLst/>
                          <a:latin typeface="Arial" panose="020B0604020202020204" pitchFamily="34" charset="0"/>
                          <a:cs typeface="Arial" panose="020B0604020202020204" pitchFamily="34" charset="0"/>
                        </a:rPr>
                        <a:t>Frame rate</a:t>
                      </a:r>
                      <a:endParaRPr lang="en-MY" sz="16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600">
                          <a:effectLst/>
                          <a:latin typeface="Arial" panose="020B0604020202020204" pitchFamily="34" charset="0"/>
                          <a:cs typeface="Arial" panose="020B0604020202020204" pitchFamily="34" charset="0"/>
                        </a:rPr>
                        <a:t>21.8 fps</a:t>
                      </a:r>
                      <a:endParaRPr lang="en-MY" sz="1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582652203"/>
                  </a:ext>
                </a:extLst>
              </a:tr>
              <a:tr h="360000">
                <a:tc>
                  <a:txBody>
                    <a:bodyPr/>
                    <a:lstStyle/>
                    <a:p>
                      <a:pPr algn="ctr">
                        <a:lnSpc>
                          <a:spcPct val="150000"/>
                        </a:lnSpc>
                        <a:spcAft>
                          <a:spcPts val="600"/>
                        </a:spcAft>
                      </a:pPr>
                      <a:r>
                        <a:rPr lang="en-MY" sz="1600" b="0" dirty="0">
                          <a:effectLst/>
                          <a:latin typeface="Arial" panose="020B0604020202020204" pitchFamily="34" charset="0"/>
                          <a:cs typeface="Arial" panose="020B0604020202020204" pitchFamily="34" charset="0"/>
                        </a:rPr>
                        <a:t>Resolution</a:t>
                      </a:r>
                      <a:endParaRPr lang="en-MY" sz="16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600" dirty="0">
                          <a:effectLst/>
                          <a:latin typeface="Arial" panose="020B0604020202020204" pitchFamily="34" charset="0"/>
                          <a:cs typeface="Arial" panose="020B0604020202020204" pitchFamily="34" charset="0"/>
                        </a:rPr>
                        <a:t>800 × 600 pixels</a:t>
                      </a:r>
                      <a:endParaRPr lang="en-MY"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781508227"/>
                  </a:ext>
                </a:extLst>
              </a:tr>
              <a:tr h="360000">
                <a:tc>
                  <a:txBody>
                    <a:bodyPr/>
                    <a:lstStyle/>
                    <a:p>
                      <a:pPr algn="ctr">
                        <a:lnSpc>
                          <a:spcPct val="150000"/>
                        </a:lnSpc>
                        <a:spcAft>
                          <a:spcPts val="600"/>
                        </a:spcAft>
                      </a:pPr>
                      <a:r>
                        <a:rPr lang="en-MY" sz="1600" b="0" dirty="0">
                          <a:effectLst/>
                          <a:latin typeface="Arial" panose="020B0604020202020204" pitchFamily="34" charset="0"/>
                          <a:cs typeface="Arial" panose="020B0604020202020204" pitchFamily="34" charset="0"/>
                        </a:rPr>
                        <a:t>Motor step</a:t>
                      </a:r>
                      <a:endParaRPr lang="en-MY" sz="16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600" dirty="0">
                          <a:effectLst/>
                          <a:latin typeface="Arial" panose="020B0604020202020204" pitchFamily="34" charset="0"/>
                          <a:cs typeface="Arial" panose="020B0604020202020204" pitchFamily="34" charset="0"/>
                        </a:rPr>
                        <a:t>5</a:t>
                      </a:r>
                      <a:endParaRPr lang="en-MY"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67598325"/>
                  </a:ext>
                </a:extLst>
              </a:tr>
              <a:tr h="360000">
                <a:tc>
                  <a:txBody>
                    <a:bodyPr/>
                    <a:lstStyle/>
                    <a:p>
                      <a:pPr algn="ctr">
                        <a:lnSpc>
                          <a:spcPct val="150000"/>
                        </a:lnSpc>
                        <a:spcAft>
                          <a:spcPts val="600"/>
                        </a:spcAft>
                      </a:pPr>
                      <a:r>
                        <a:rPr lang="en-MY" sz="1600" b="0" dirty="0">
                          <a:effectLst/>
                          <a:latin typeface="Arial" panose="020B0604020202020204" pitchFamily="34" charset="0"/>
                          <a:cs typeface="Arial" panose="020B0604020202020204" pitchFamily="34" charset="0"/>
                        </a:rPr>
                        <a:t>Flow rate of liquid at the inlets</a:t>
                      </a:r>
                      <a:endParaRPr lang="en-MY" sz="16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600" dirty="0">
                          <a:effectLst/>
                          <a:latin typeface="Arial" panose="020B0604020202020204" pitchFamily="34" charset="0"/>
                          <a:cs typeface="Arial" panose="020B0604020202020204" pitchFamily="34" charset="0"/>
                        </a:rPr>
                        <a:t>0.16 mm</a:t>
                      </a:r>
                      <a:r>
                        <a:rPr lang="en-MY" sz="1600" baseline="30000" dirty="0">
                          <a:effectLst/>
                          <a:latin typeface="Arial" panose="020B0604020202020204" pitchFamily="34" charset="0"/>
                          <a:cs typeface="Arial" panose="020B0604020202020204" pitchFamily="34" charset="0"/>
                        </a:rPr>
                        <a:t>3</a:t>
                      </a:r>
                      <a:r>
                        <a:rPr lang="en-MY" sz="1600" dirty="0">
                          <a:effectLst/>
                          <a:latin typeface="Arial" panose="020B0604020202020204" pitchFamily="34" charset="0"/>
                          <a:cs typeface="Arial" panose="020B0604020202020204" pitchFamily="34" charset="0"/>
                        </a:rPr>
                        <a:t>/s</a:t>
                      </a:r>
                      <a:endParaRPr lang="en-MY"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907912915"/>
                  </a:ext>
                </a:extLst>
              </a:tr>
            </a:tbl>
          </a:graphicData>
        </a:graphic>
      </p:graphicFrame>
      <p:pic>
        <p:nvPicPr>
          <p:cNvPr id="8" name="Picture 7">
            <a:extLst>
              <a:ext uri="{FF2B5EF4-FFF2-40B4-BE49-F238E27FC236}">
                <a16:creationId xmlns:a16="http://schemas.microsoft.com/office/drawing/2014/main" id="{BD4471CD-6AEC-4E87-9369-6F2E4462C008}"/>
              </a:ext>
            </a:extLst>
          </p:cNvPr>
          <p:cNvPicPr>
            <a:picLocks noChangeAspect="1"/>
          </p:cNvPicPr>
          <p:nvPr/>
        </p:nvPicPr>
        <p:blipFill rotWithShape="1">
          <a:blip r:embed="rId2"/>
          <a:srcRect r="6124" b="6020"/>
          <a:stretch/>
        </p:blipFill>
        <p:spPr>
          <a:xfrm>
            <a:off x="685622" y="1286977"/>
            <a:ext cx="5723890" cy="4736592"/>
          </a:xfrm>
          <a:prstGeom prst="rect">
            <a:avLst/>
          </a:prstGeom>
          <a:ln>
            <a:noFill/>
          </a:ln>
        </p:spPr>
      </p:pic>
      <p:sp>
        <p:nvSpPr>
          <p:cNvPr id="1126" name="TextBox 1125">
            <a:extLst>
              <a:ext uri="{FF2B5EF4-FFF2-40B4-BE49-F238E27FC236}">
                <a16:creationId xmlns:a16="http://schemas.microsoft.com/office/drawing/2014/main" id="{CF4D8394-312A-4188-B395-62C063CB2A0E}"/>
              </a:ext>
            </a:extLst>
          </p:cNvPr>
          <p:cNvSpPr txBox="1"/>
          <p:nvPr/>
        </p:nvSpPr>
        <p:spPr>
          <a:xfrm>
            <a:off x="7224358" y="2226197"/>
            <a:ext cx="4597361" cy="584775"/>
          </a:xfrm>
          <a:prstGeom prst="rect">
            <a:avLst/>
          </a:prstGeom>
          <a:noFill/>
        </p:spPr>
        <p:txBody>
          <a:bodyPr wrap="square" rtlCol="0">
            <a:spAutoFit/>
          </a:bodyPr>
          <a:lstStyle/>
          <a:p>
            <a:pPr algn="ctr">
              <a:spcBef>
                <a:spcPts val="600"/>
              </a:spcBef>
              <a:spcAft>
                <a:spcPts val="1200"/>
              </a:spcAft>
              <a:tabLst>
                <a:tab pos="201295" algn="ctr"/>
              </a:tabLst>
            </a:pPr>
            <a:r>
              <a:rPr lang="en-MY" sz="1600" b="1" i="1" dirty="0">
                <a:solidFill>
                  <a:srgbClr val="201C20"/>
                </a:solidFill>
                <a:effectLst/>
                <a:latin typeface="Arial" panose="020B0604020202020204" pitchFamily="34" charset="0"/>
                <a:ea typeface="Calibri" panose="020F0502020204030204" pitchFamily="34" charset="0"/>
                <a:cs typeface="Arial" panose="020B0604020202020204" pitchFamily="34" charset="0"/>
              </a:rPr>
              <a:t>Table </a:t>
            </a:r>
            <a:r>
              <a:rPr lang="en-MY" sz="1600" b="1" i="1" dirty="0">
                <a:solidFill>
                  <a:srgbClr val="201C20"/>
                </a:solidFill>
                <a:latin typeface="Arial" panose="020B0604020202020204" pitchFamily="34" charset="0"/>
                <a:ea typeface="Calibri" panose="020F0502020204030204" pitchFamily="34" charset="0"/>
                <a:cs typeface="Arial" panose="020B0604020202020204" pitchFamily="34" charset="0"/>
              </a:rPr>
              <a:t>4</a:t>
            </a:r>
            <a:r>
              <a:rPr lang="en-MY" sz="1600" i="1" dirty="0">
                <a:solidFill>
                  <a:srgbClr val="201C20"/>
                </a:solidFill>
                <a:latin typeface="Arial" panose="020B0604020202020204" pitchFamily="34" charset="0"/>
                <a:ea typeface="Calibri" panose="020F0502020204030204" pitchFamily="34" charset="0"/>
                <a:cs typeface="Arial" panose="020B0604020202020204" pitchFamily="34" charset="0"/>
              </a:rPr>
              <a:t>: </a:t>
            </a:r>
            <a:r>
              <a:rPr lang="en-MY" sz="1600" i="1" dirty="0">
                <a:solidFill>
                  <a:srgbClr val="201C20"/>
                </a:solidFill>
                <a:effectLst/>
                <a:latin typeface="Arial" panose="020B0604020202020204" pitchFamily="34" charset="0"/>
                <a:ea typeface="Calibri" panose="020F0502020204030204" pitchFamily="34" charset="0"/>
                <a:cs typeface="Arial" panose="020B0604020202020204" pitchFamily="34" charset="0"/>
              </a:rPr>
              <a:t>Controlled parameters for </a:t>
            </a:r>
            <a:r>
              <a:rPr lang="en-MY" sz="1600" i="1" dirty="0">
                <a:solidFill>
                  <a:srgbClr val="201C20"/>
                </a:solidFill>
                <a:latin typeface="Arial" panose="020B0604020202020204" pitchFamily="34" charset="0"/>
                <a:ea typeface="Calibri" panose="020F0502020204030204" pitchFamily="34" charset="0"/>
                <a:cs typeface="Arial" panose="020B0604020202020204" pitchFamily="34" charset="0"/>
              </a:rPr>
              <a:t>droplet generation</a:t>
            </a:r>
            <a:r>
              <a:rPr lang="en-MY" sz="1600" i="1" dirty="0">
                <a:solidFill>
                  <a:srgbClr val="201C20"/>
                </a:solidFill>
                <a:effectLst/>
                <a:latin typeface="Arial" panose="020B0604020202020204" pitchFamily="34" charset="0"/>
                <a:ea typeface="Calibri" panose="020F0502020204030204" pitchFamily="34" charset="0"/>
                <a:cs typeface="Arial" panose="020B0604020202020204" pitchFamily="34" charset="0"/>
              </a:rPr>
              <a:t> experiment</a:t>
            </a:r>
          </a:p>
        </p:txBody>
      </p:sp>
      <p:pic>
        <p:nvPicPr>
          <p:cNvPr id="10" name="Content Placeholder 15">
            <a:extLst>
              <a:ext uri="{FF2B5EF4-FFF2-40B4-BE49-F238E27FC236}">
                <a16:creationId xmlns:a16="http://schemas.microsoft.com/office/drawing/2014/main" id="{CB5DCE0D-A489-4D5D-809F-3AB8B9F7F7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7" name="Slide Number Placeholder 6">
            <a:extLst>
              <a:ext uri="{FF2B5EF4-FFF2-40B4-BE49-F238E27FC236}">
                <a16:creationId xmlns:a16="http://schemas.microsoft.com/office/drawing/2014/main" id="{FF64B1DA-B331-4B45-9371-CB8E960F0D3E}"/>
              </a:ext>
            </a:extLst>
          </p:cNvPr>
          <p:cNvSpPr>
            <a:spLocks noGrp="1"/>
          </p:cNvSpPr>
          <p:nvPr>
            <p:ph type="sldNum" sz="quarter" idx="12"/>
          </p:nvPr>
        </p:nvSpPr>
        <p:spPr/>
        <p:txBody>
          <a:bodyPr/>
          <a:lstStyle/>
          <a:p>
            <a:fld id="{3A98EE3D-8CD1-4C3F-BD1C-C98C9596463C}" type="slidenum">
              <a:rPr lang="en-US" smtClean="0"/>
              <a:t>21</a:t>
            </a:fld>
            <a:endParaRPr lang="en-US" dirty="0"/>
          </a:p>
        </p:txBody>
      </p:sp>
      <p:sp>
        <p:nvSpPr>
          <p:cNvPr id="11" name="Title 1">
            <a:extLst>
              <a:ext uri="{FF2B5EF4-FFF2-40B4-BE49-F238E27FC236}">
                <a16:creationId xmlns:a16="http://schemas.microsoft.com/office/drawing/2014/main" id="{F5D7A662-BA48-447C-8096-DF4D7071861A}"/>
              </a:ext>
            </a:extLst>
          </p:cNvPr>
          <p:cNvSpPr>
            <a:spLocks noGrp="1"/>
          </p:cNvSpPr>
          <p:nvPr>
            <p:ph type="title"/>
          </p:nvPr>
        </p:nvSpPr>
        <p:spPr>
          <a:xfrm>
            <a:off x="581194" y="388641"/>
            <a:ext cx="11029616" cy="752174"/>
          </a:xfrm>
        </p:spPr>
        <p:txBody>
          <a:bodyPr>
            <a:normAutofit/>
          </a:bodyPr>
          <a:lstStyle/>
          <a:p>
            <a:r>
              <a:rPr lang="en-US" sz="3200" b="1" cap="none" dirty="0">
                <a:latin typeface="Arial" panose="020B0604020202020204" pitchFamily="34" charset="0"/>
                <a:cs typeface="Arial" panose="020B0604020202020204" pitchFamily="34" charset="0"/>
              </a:rPr>
              <a:t>Methodology (Objective 3)</a:t>
            </a:r>
            <a:endParaRPr lang="en-MY" sz="3200" b="1"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09593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 name="TextBox 1125">
            <a:extLst>
              <a:ext uri="{FF2B5EF4-FFF2-40B4-BE49-F238E27FC236}">
                <a16:creationId xmlns:a16="http://schemas.microsoft.com/office/drawing/2014/main" id="{CF4D8394-312A-4188-B395-62C063CB2A0E}"/>
              </a:ext>
            </a:extLst>
          </p:cNvPr>
          <p:cNvSpPr txBox="1"/>
          <p:nvPr/>
        </p:nvSpPr>
        <p:spPr>
          <a:xfrm>
            <a:off x="6748600" y="1245815"/>
            <a:ext cx="4597361" cy="646331"/>
          </a:xfrm>
          <a:prstGeom prst="rect">
            <a:avLst/>
          </a:prstGeom>
          <a:noFill/>
        </p:spPr>
        <p:txBody>
          <a:bodyPr wrap="square" rtlCol="0">
            <a:spAutoFit/>
          </a:bodyPr>
          <a:lstStyle/>
          <a:p>
            <a:pPr algn="ctr">
              <a:spcBef>
                <a:spcPts val="600"/>
              </a:spcBef>
              <a:spcAft>
                <a:spcPts val="1200"/>
              </a:spcAft>
              <a:tabLst>
                <a:tab pos="201295" algn="ctr"/>
              </a:tabLst>
            </a:pPr>
            <a:r>
              <a:rPr lang="en-MY" sz="1800" b="1" i="1" dirty="0">
                <a:solidFill>
                  <a:srgbClr val="201C20"/>
                </a:solidFill>
                <a:effectLst/>
                <a:latin typeface="Arial" panose="020B0604020202020204" pitchFamily="34" charset="0"/>
                <a:ea typeface="Calibri" panose="020F0502020204030204" pitchFamily="34" charset="0"/>
                <a:cs typeface="Arial" panose="020B0604020202020204" pitchFamily="34" charset="0"/>
              </a:rPr>
              <a:t>Table </a:t>
            </a:r>
            <a:r>
              <a:rPr lang="en-MY" b="1" i="1" dirty="0">
                <a:solidFill>
                  <a:srgbClr val="201C20"/>
                </a:solidFill>
                <a:latin typeface="Arial" panose="020B0604020202020204" pitchFamily="34" charset="0"/>
                <a:ea typeface="Calibri" panose="020F0502020204030204" pitchFamily="34" charset="0"/>
                <a:cs typeface="Arial" panose="020B0604020202020204" pitchFamily="34" charset="0"/>
              </a:rPr>
              <a:t>6</a:t>
            </a:r>
            <a:r>
              <a:rPr lang="en-MY" i="1" dirty="0">
                <a:solidFill>
                  <a:srgbClr val="201C20"/>
                </a:solidFill>
                <a:latin typeface="Arial" panose="020B0604020202020204" pitchFamily="34" charset="0"/>
                <a:ea typeface="Calibri" panose="020F0502020204030204" pitchFamily="34" charset="0"/>
                <a:cs typeface="Arial" panose="020B0604020202020204" pitchFamily="34" charset="0"/>
              </a:rPr>
              <a:t>: </a:t>
            </a:r>
            <a:r>
              <a:rPr lang="en-MY" sz="1800" i="1" dirty="0">
                <a:solidFill>
                  <a:srgbClr val="201C20"/>
                </a:solidFill>
                <a:effectLst/>
                <a:latin typeface="Arial" panose="020B0604020202020204" pitchFamily="34" charset="0"/>
                <a:ea typeface="Calibri" panose="020F0502020204030204" pitchFamily="34" charset="0"/>
                <a:cs typeface="Arial" panose="020B0604020202020204" pitchFamily="34" charset="0"/>
              </a:rPr>
              <a:t>Specification of seeding particle (Turner et al., 2018)</a:t>
            </a:r>
          </a:p>
        </p:txBody>
      </p:sp>
      <p:graphicFrame>
        <p:nvGraphicFramePr>
          <p:cNvPr id="6" name="Table 5">
            <a:extLst>
              <a:ext uri="{FF2B5EF4-FFF2-40B4-BE49-F238E27FC236}">
                <a16:creationId xmlns:a16="http://schemas.microsoft.com/office/drawing/2014/main" id="{50447F05-33DC-40DD-9B8E-3E8D4321AE91}"/>
              </a:ext>
            </a:extLst>
          </p:cNvPr>
          <p:cNvGraphicFramePr>
            <a:graphicFrameLocks noGrp="1"/>
          </p:cNvGraphicFramePr>
          <p:nvPr>
            <p:extLst>
              <p:ext uri="{D42A27DB-BD31-4B8C-83A1-F6EECF244321}">
                <p14:modId xmlns:p14="http://schemas.microsoft.com/office/powerpoint/2010/main" val="1931229477"/>
              </p:ext>
            </p:extLst>
          </p:nvPr>
        </p:nvGraphicFramePr>
        <p:xfrm>
          <a:off x="6357257" y="2132932"/>
          <a:ext cx="5582194" cy="2909644"/>
        </p:xfrm>
        <a:graphic>
          <a:graphicData uri="http://schemas.openxmlformats.org/drawingml/2006/table">
            <a:tbl>
              <a:tblPr firstRow="1" firstCol="1" bandRow="1">
                <a:tableStyleId>{BDBED569-4797-4DF1-A0F4-6AAB3CD982D8}</a:tableStyleId>
              </a:tblPr>
              <a:tblGrid>
                <a:gridCol w="2690949">
                  <a:extLst>
                    <a:ext uri="{9D8B030D-6E8A-4147-A177-3AD203B41FA5}">
                      <a16:colId xmlns:a16="http://schemas.microsoft.com/office/drawing/2014/main" val="2153080437"/>
                    </a:ext>
                  </a:extLst>
                </a:gridCol>
                <a:gridCol w="2891245">
                  <a:extLst>
                    <a:ext uri="{9D8B030D-6E8A-4147-A177-3AD203B41FA5}">
                      <a16:colId xmlns:a16="http://schemas.microsoft.com/office/drawing/2014/main" val="3502236415"/>
                    </a:ext>
                  </a:extLst>
                </a:gridCol>
              </a:tblGrid>
              <a:tr h="616096">
                <a:tc>
                  <a:txBody>
                    <a:bodyPr/>
                    <a:lstStyle/>
                    <a:p>
                      <a:pPr algn="ctr">
                        <a:lnSpc>
                          <a:spcPct val="150000"/>
                        </a:lnSpc>
                        <a:spcAft>
                          <a:spcPts val="600"/>
                        </a:spcAft>
                      </a:pPr>
                      <a:r>
                        <a:rPr lang="en-US" sz="1600" dirty="0">
                          <a:effectLst/>
                          <a:latin typeface="Arial" panose="020B0604020202020204" pitchFamily="34" charset="0"/>
                          <a:cs typeface="Arial" panose="020B0604020202020204" pitchFamily="34" charset="0"/>
                        </a:rPr>
                        <a:t>Composition/ Material</a:t>
                      </a:r>
                      <a:endParaRPr lang="en-MY"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US" sz="1600" dirty="0">
                          <a:effectLst/>
                          <a:latin typeface="Arial" panose="020B0604020202020204" pitchFamily="34" charset="0"/>
                          <a:cs typeface="Arial" panose="020B0604020202020204" pitchFamily="34" charset="0"/>
                        </a:rPr>
                        <a:t>Polystyrene</a:t>
                      </a:r>
                      <a:endParaRPr lang="en-MY"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4155177197"/>
                  </a:ext>
                </a:extLst>
              </a:tr>
              <a:tr h="481852">
                <a:tc>
                  <a:txBody>
                    <a:bodyPr/>
                    <a:lstStyle/>
                    <a:p>
                      <a:pPr algn="ctr">
                        <a:lnSpc>
                          <a:spcPct val="150000"/>
                        </a:lnSpc>
                        <a:spcAft>
                          <a:spcPts val="600"/>
                        </a:spcAft>
                      </a:pPr>
                      <a:r>
                        <a:rPr lang="en-MY" sz="1600" dirty="0">
                          <a:effectLst/>
                          <a:latin typeface="Arial" panose="020B0604020202020204" pitchFamily="34" charset="0"/>
                          <a:cs typeface="Arial" panose="020B0604020202020204" pitchFamily="34" charset="0"/>
                        </a:rPr>
                        <a:t>Manufacturer</a:t>
                      </a:r>
                      <a:endParaRPr lang="en-MY"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600" dirty="0">
                          <a:effectLst/>
                          <a:latin typeface="Arial" panose="020B0604020202020204" pitchFamily="34" charset="0"/>
                          <a:cs typeface="Arial" panose="020B0604020202020204" pitchFamily="34" charset="0"/>
                        </a:rPr>
                        <a:t>Thermo Scientific™ 4210A</a:t>
                      </a:r>
                      <a:endParaRPr lang="en-MY"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826610419"/>
                  </a:ext>
                </a:extLst>
              </a:tr>
              <a:tr h="469313">
                <a:tc>
                  <a:txBody>
                    <a:bodyPr/>
                    <a:lstStyle/>
                    <a:p>
                      <a:pPr algn="ctr">
                        <a:lnSpc>
                          <a:spcPct val="150000"/>
                        </a:lnSpc>
                        <a:spcAft>
                          <a:spcPts val="600"/>
                        </a:spcAft>
                      </a:pPr>
                      <a:r>
                        <a:rPr lang="en-US" sz="1600" dirty="0">
                          <a:effectLst/>
                          <a:latin typeface="Arial" panose="020B0604020202020204" pitchFamily="34" charset="0"/>
                          <a:cs typeface="Arial" panose="020B0604020202020204" pitchFamily="34" charset="0"/>
                        </a:rPr>
                        <a:t>Diameter</a:t>
                      </a:r>
                      <a:endParaRPr lang="en-MY"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US" sz="1600" dirty="0">
                          <a:effectLst/>
                          <a:latin typeface="Arial" panose="020B0604020202020204" pitchFamily="34" charset="0"/>
                          <a:cs typeface="Arial" panose="020B0604020202020204" pitchFamily="34" charset="0"/>
                        </a:rPr>
                        <a:t>10 µm ± 0.08 µm</a:t>
                      </a:r>
                      <a:endParaRPr lang="en-MY"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013389844"/>
                  </a:ext>
                </a:extLst>
              </a:tr>
              <a:tr h="448824">
                <a:tc>
                  <a:txBody>
                    <a:bodyPr/>
                    <a:lstStyle/>
                    <a:p>
                      <a:pPr algn="ctr">
                        <a:lnSpc>
                          <a:spcPct val="150000"/>
                        </a:lnSpc>
                        <a:spcAft>
                          <a:spcPts val="600"/>
                        </a:spcAft>
                      </a:pPr>
                      <a:r>
                        <a:rPr lang="en-US" sz="1600">
                          <a:effectLst/>
                          <a:latin typeface="Arial" panose="020B0604020202020204" pitchFamily="34" charset="0"/>
                          <a:cs typeface="Arial" panose="020B0604020202020204" pitchFamily="34" charset="0"/>
                        </a:rPr>
                        <a:t>Concentration</a:t>
                      </a:r>
                      <a:endParaRPr lang="en-MY" sz="1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US" sz="1600" dirty="0">
                          <a:effectLst/>
                          <a:latin typeface="Arial" panose="020B0604020202020204" pitchFamily="34" charset="0"/>
                          <a:cs typeface="Arial" panose="020B0604020202020204" pitchFamily="34" charset="0"/>
                        </a:rPr>
                        <a:t>0.2% solids</a:t>
                      </a:r>
                      <a:endParaRPr lang="en-MY"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654545236"/>
                  </a:ext>
                </a:extLst>
              </a:tr>
              <a:tr h="444137">
                <a:tc>
                  <a:txBody>
                    <a:bodyPr/>
                    <a:lstStyle/>
                    <a:p>
                      <a:pPr algn="ctr">
                        <a:lnSpc>
                          <a:spcPct val="150000"/>
                        </a:lnSpc>
                        <a:spcAft>
                          <a:spcPts val="600"/>
                        </a:spcAft>
                      </a:pPr>
                      <a:r>
                        <a:rPr lang="en-US" sz="1600" dirty="0">
                          <a:effectLst/>
                          <a:latin typeface="Arial" panose="020B0604020202020204" pitchFamily="34" charset="0"/>
                          <a:cs typeface="Arial" panose="020B0604020202020204" pitchFamily="34" charset="0"/>
                        </a:rPr>
                        <a:t>Density</a:t>
                      </a:r>
                      <a:endParaRPr lang="en-MY"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US" sz="1600" dirty="0">
                          <a:effectLst/>
                          <a:latin typeface="Arial" panose="020B0604020202020204" pitchFamily="34" charset="0"/>
                          <a:cs typeface="Arial" panose="020B0604020202020204" pitchFamily="34" charset="0"/>
                        </a:rPr>
                        <a:t>1050 kg/cm</a:t>
                      </a:r>
                      <a:r>
                        <a:rPr lang="en-US" sz="1600" baseline="30000" dirty="0">
                          <a:effectLst/>
                          <a:latin typeface="Arial" panose="020B0604020202020204" pitchFamily="34" charset="0"/>
                          <a:cs typeface="Arial" panose="020B0604020202020204" pitchFamily="34" charset="0"/>
                        </a:rPr>
                        <a:t>3</a:t>
                      </a:r>
                      <a:endParaRPr lang="en-MY"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09350765"/>
                  </a:ext>
                </a:extLst>
              </a:tr>
              <a:tr h="449422">
                <a:tc>
                  <a:txBody>
                    <a:bodyPr/>
                    <a:lstStyle/>
                    <a:p>
                      <a:pPr algn="ctr">
                        <a:lnSpc>
                          <a:spcPct val="150000"/>
                        </a:lnSpc>
                        <a:spcAft>
                          <a:spcPts val="600"/>
                        </a:spcAft>
                      </a:pPr>
                      <a:r>
                        <a:rPr lang="en-US" sz="1600">
                          <a:effectLst/>
                          <a:latin typeface="Arial" panose="020B0604020202020204" pitchFamily="34" charset="0"/>
                          <a:cs typeface="Arial" panose="020B0604020202020204" pitchFamily="34" charset="0"/>
                        </a:rPr>
                        <a:t>Refractive index</a:t>
                      </a:r>
                      <a:endParaRPr lang="en-MY" sz="1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US" sz="1600" dirty="0">
                          <a:effectLst/>
                          <a:latin typeface="Arial" panose="020B0604020202020204" pitchFamily="34" charset="0"/>
                          <a:cs typeface="Arial" panose="020B0604020202020204" pitchFamily="34" charset="0"/>
                        </a:rPr>
                        <a:t>1.59 at 589 nm (25°C)</a:t>
                      </a:r>
                      <a:endParaRPr lang="en-MY"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892084737"/>
                  </a:ext>
                </a:extLst>
              </a:tr>
            </a:tbl>
          </a:graphicData>
        </a:graphic>
      </p:graphicFrame>
      <p:pic>
        <p:nvPicPr>
          <p:cNvPr id="9" name="Content Placeholder 15">
            <a:extLst>
              <a:ext uri="{FF2B5EF4-FFF2-40B4-BE49-F238E27FC236}">
                <a16:creationId xmlns:a16="http://schemas.microsoft.com/office/drawing/2014/main" id="{2E40EC20-4CEB-4CDD-B0BE-A89FBF4EAB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3" name="Slide Number Placeholder 2">
            <a:extLst>
              <a:ext uri="{FF2B5EF4-FFF2-40B4-BE49-F238E27FC236}">
                <a16:creationId xmlns:a16="http://schemas.microsoft.com/office/drawing/2014/main" id="{3671EA76-47AA-42F8-BC84-B44760C2C9A1}"/>
              </a:ext>
            </a:extLst>
          </p:cNvPr>
          <p:cNvSpPr>
            <a:spLocks noGrp="1"/>
          </p:cNvSpPr>
          <p:nvPr>
            <p:ph type="sldNum" sz="quarter" idx="12"/>
          </p:nvPr>
        </p:nvSpPr>
        <p:spPr/>
        <p:txBody>
          <a:bodyPr/>
          <a:lstStyle/>
          <a:p>
            <a:fld id="{3A98EE3D-8CD1-4C3F-BD1C-C98C9596463C}" type="slidenum">
              <a:rPr lang="en-US" smtClean="0"/>
              <a:t>22</a:t>
            </a:fld>
            <a:endParaRPr lang="en-US" dirty="0"/>
          </a:p>
        </p:txBody>
      </p:sp>
      <p:sp>
        <p:nvSpPr>
          <p:cNvPr id="7" name="Title 1">
            <a:extLst>
              <a:ext uri="{FF2B5EF4-FFF2-40B4-BE49-F238E27FC236}">
                <a16:creationId xmlns:a16="http://schemas.microsoft.com/office/drawing/2014/main" id="{FA4C3333-0544-4341-8EDD-5FBCC8F95853}"/>
              </a:ext>
            </a:extLst>
          </p:cNvPr>
          <p:cNvSpPr>
            <a:spLocks noGrp="1"/>
          </p:cNvSpPr>
          <p:nvPr>
            <p:ph type="title"/>
          </p:nvPr>
        </p:nvSpPr>
        <p:spPr>
          <a:xfrm>
            <a:off x="581194" y="545403"/>
            <a:ext cx="11029616" cy="752174"/>
          </a:xfrm>
        </p:spPr>
        <p:txBody>
          <a:bodyPr>
            <a:normAutofit/>
          </a:bodyPr>
          <a:lstStyle/>
          <a:p>
            <a:r>
              <a:rPr lang="en-US" sz="3200" b="1" cap="none" dirty="0">
                <a:latin typeface="Arial" panose="020B0604020202020204" pitchFamily="34" charset="0"/>
                <a:cs typeface="Arial" panose="020B0604020202020204" pitchFamily="34" charset="0"/>
              </a:rPr>
              <a:t>Methodology (Objective 3)</a:t>
            </a:r>
            <a:endParaRPr lang="en-MY" sz="3200" b="1" cap="none" dirty="0">
              <a:latin typeface="Arial" panose="020B0604020202020204" pitchFamily="34" charset="0"/>
              <a:cs typeface="Arial" panose="020B0604020202020204" pitchFamily="34" charset="0"/>
            </a:endParaRPr>
          </a:p>
        </p:txBody>
      </p:sp>
      <p:graphicFrame>
        <p:nvGraphicFramePr>
          <p:cNvPr id="10" name="Table 9">
            <a:extLst>
              <a:ext uri="{FF2B5EF4-FFF2-40B4-BE49-F238E27FC236}">
                <a16:creationId xmlns:a16="http://schemas.microsoft.com/office/drawing/2014/main" id="{209A4A07-C239-47ED-9805-2FA5695E7284}"/>
              </a:ext>
            </a:extLst>
          </p:cNvPr>
          <p:cNvGraphicFramePr>
            <a:graphicFrameLocks noGrp="1"/>
          </p:cNvGraphicFramePr>
          <p:nvPr>
            <p:extLst>
              <p:ext uri="{D42A27DB-BD31-4B8C-83A1-F6EECF244321}">
                <p14:modId xmlns:p14="http://schemas.microsoft.com/office/powerpoint/2010/main" val="4180841175"/>
              </p:ext>
            </p:extLst>
          </p:nvPr>
        </p:nvGraphicFramePr>
        <p:xfrm>
          <a:off x="282140" y="2466946"/>
          <a:ext cx="5725161" cy="2044094"/>
        </p:xfrm>
        <a:graphic>
          <a:graphicData uri="http://schemas.openxmlformats.org/drawingml/2006/table">
            <a:tbl>
              <a:tblPr firstRow="1" firstCol="1" bandRow="1">
                <a:tableStyleId>{BDBED569-4797-4DF1-A0F4-6AAB3CD982D8}</a:tableStyleId>
              </a:tblPr>
              <a:tblGrid>
                <a:gridCol w="1912420">
                  <a:extLst>
                    <a:ext uri="{9D8B030D-6E8A-4147-A177-3AD203B41FA5}">
                      <a16:colId xmlns:a16="http://schemas.microsoft.com/office/drawing/2014/main" val="2153080437"/>
                    </a:ext>
                  </a:extLst>
                </a:gridCol>
                <a:gridCol w="2525486">
                  <a:extLst>
                    <a:ext uri="{9D8B030D-6E8A-4147-A177-3AD203B41FA5}">
                      <a16:colId xmlns:a16="http://schemas.microsoft.com/office/drawing/2014/main" val="3339317774"/>
                    </a:ext>
                  </a:extLst>
                </a:gridCol>
                <a:gridCol w="1287255">
                  <a:extLst>
                    <a:ext uri="{9D8B030D-6E8A-4147-A177-3AD203B41FA5}">
                      <a16:colId xmlns:a16="http://schemas.microsoft.com/office/drawing/2014/main" val="3502236415"/>
                    </a:ext>
                  </a:extLst>
                </a:gridCol>
              </a:tblGrid>
              <a:tr h="616096">
                <a:tc>
                  <a:txBody>
                    <a:bodyPr/>
                    <a:lstStyle/>
                    <a:p>
                      <a:pPr algn="ctr">
                        <a:lnSpc>
                          <a:spcPct val="150000"/>
                        </a:lnSpc>
                        <a:spcAft>
                          <a:spcPts val="600"/>
                        </a:spcAft>
                      </a:pPr>
                      <a:r>
                        <a:rPr lang="en-US" sz="1600" b="1" dirty="0">
                          <a:effectLst/>
                          <a:latin typeface="Arial" panose="020B0604020202020204" pitchFamily="34" charset="0"/>
                          <a:cs typeface="Arial" panose="020B0604020202020204" pitchFamily="34" charset="0"/>
                        </a:rPr>
                        <a:t>Food grade palm olein </a:t>
                      </a:r>
                      <a:r>
                        <a:rPr lang="en-US" sz="1600" b="1" u="none" baseline="0" dirty="0">
                          <a:effectLst/>
                          <a:latin typeface="Arial" panose="020B0604020202020204" pitchFamily="34" charset="0"/>
                          <a:cs typeface="Arial" panose="020B0604020202020204" pitchFamily="34" charset="0"/>
                        </a:rPr>
                        <a:t>(Siddique et al., 2010)</a:t>
                      </a:r>
                      <a:endParaRPr lang="en-MY" sz="1600" b="1" i="0" u="none" baseline="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600" b="1" dirty="0">
                          <a:effectLst/>
                          <a:latin typeface="Arial" panose="020B0604020202020204" pitchFamily="34" charset="0"/>
                          <a:cs typeface="Arial" panose="020B0604020202020204" pitchFamily="34" charset="0"/>
                        </a:rPr>
                        <a:t>Parameter</a:t>
                      </a:r>
                      <a:endParaRPr lang="en-MY" sz="16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US" sz="1600" b="1" dirty="0">
                          <a:effectLst/>
                          <a:latin typeface="Arial" panose="020B0604020202020204" pitchFamily="34" charset="0"/>
                          <a:cs typeface="Arial" panose="020B0604020202020204" pitchFamily="34" charset="0"/>
                        </a:rPr>
                        <a:t>Distilled water </a:t>
                      </a:r>
                      <a:endParaRPr lang="en-MY" sz="16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4155177197"/>
                  </a:ext>
                </a:extLst>
              </a:tr>
              <a:tr h="486929">
                <a:tc>
                  <a:txBody>
                    <a:bodyPr/>
                    <a:lstStyle/>
                    <a:p>
                      <a:pPr algn="ctr">
                        <a:lnSpc>
                          <a:spcPct val="150000"/>
                        </a:lnSpc>
                        <a:spcAft>
                          <a:spcPts val="600"/>
                        </a:spcAft>
                      </a:pPr>
                      <a:r>
                        <a:rPr lang="en-US" sz="1600" b="0" dirty="0">
                          <a:effectLst/>
                          <a:latin typeface="Arial" panose="020B0604020202020204" pitchFamily="34" charset="0"/>
                          <a:cs typeface="Arial" panose="020B0604020202020204" pitchFamily="34" charset="0"/>
                        </a:rPr>
                        <a:t>917</a:t>
                      </a:r>
                      <a:endParaRPr lang="en-MY" sz="16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600" b="0" dirty="0">
                          <a:effectLst/>
                          <a:latin typeface="Arial" panose="020B0604020202020204" pitchFamily="34" charset="0"/>
                          <a:cs typeface="Arial" panose="020B0604020202020204" pitchFamily="34" charset="0"/>
                        </a:rPr>
                        <a:t>Density (kg/</a:t>
                      </a:r>
                      <a:r>
                        <a:rPr lang="en-US" sz="1600" b="0" dirty="0">
                          <a:effectLst/>
                          <a:latin typeface="Arial" panose="020B0604020202020204" pitchFamily="34" charset="0"/>
                          <a:cs typeface="Arial" panose="020B0604020202020204" pitchFamily="34" charset="0"/>
                        </a:rPr>
                        <a:t>m</a:t>
                      </a:r>
                      <a:r>
                        <a:rPr lang="en-US" sz="1600" b="0" baseline="30000" dirty="0">
                          <a:effectLst/>
                          <a:latin typeface="Arial" panose="020B0604020202020204" pitchFamily="34" charset="0"/>
                          <a:cs typeface="Arial" panose="020B0604020202020204" pitchFamily="34" charset="0"/>
                        </a:rPr>
                        <a:t>3</a:t>
                      </a:r>
                      <a:r>
                        <a:rPr lang="en-US" sz="1600" b="0" dirty="0">
                          <a:effectLst/>
                          <a:latin typeface="Arial" panose="020B0604020202020204" pitchFamily="34" charset="0"/>
                          <a:cs typeface="Arial" panose="020B0604020202020204" pitchFamily="34" charset="0"/>
                        </a:rPr>
                        <a:t>)</a:t>
                      </a:r>
                      <a:endParaRPr lang="en-MY" sz="16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US" sz="1600" b="0" dirty="0">
                          <a:effectLst/>
                          <a:latin typeface="Arial" panose="020B0604020202020204" pitchFamily="34" charset="0"/>
                          <a:cs typeface="Arial" panose="020B0604020202020204" pitchFamily="34" charset="0"/>
                        </a:rPr>
                        <a:t>997</a:t>
                      </a:r>
                      <a:endParaRPr lang="en-MY" sz="16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013389844"/>
                  </a:ext>
                </a:extLst>
              </a:tr>
              <a:tr h="505097">
                <a:tc>
                  <a:txBody>
                    <a:bodyPr/>
                    <a:lstStyle/>
                    <a:p>
                      <a:pPr algn="ctr">
                        <a:lnSpc>
                          <a:spcPct val="150000"/>
                        </a:lnSpc>
                        <a:spcAft>
                          <a:spcPts val="600"/>
                        </a:spcAft>
                      </a:pPr>
                      <a:r>
                        <a:rPr lang="en-MY" sz="1600" b="0" dirty="0">
                          <a:latin typeface="Arial" panose="020B0604020202020204" pitchFamily="34" charset="0"/>
                          <a:cs typeface="Arial" panose="020B0604020202020204" pitchFamily="34" charset="0"/>
                        </a:rPr>
                        <a:t>7.97 × 10</a:t>
                      </a:r>
                      <a:r>
                        <a:rPr lang="en-US" sz="1600" b="0" baseline="30000" dirty="0">
                          <a:effectLst/>
                          <a:latin typeface="Arial" panose="020B0604020202020204" pitchFamily="34" charset="0"/>
                          <a:cs typeface="Arial" panose="020B0604020202020204" pitchFamily="34" charset="0"/>
                        </a:rPr>
                        <a:t>-2</a:t>
                      </a:r>
                      <a:endParaRPr lang="en-MY" sz="16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600" b="0" dirty="0">
                          <a:effectLst/>
                          <a:latin typeface="Arial" panose="020B0604020202020204" pitchFamily="34" charset="0"/>
                          <a:cs typeface="Arial" panose="020B0604020202020204" pitchFamily="34" charset="0"/>
                        </a:rPr>
                        <a:t>Dynamic viscosity (Pa·s)</a:t>
                      </a:r>
                      <a:endParaRPr lang="en-MY" sz="16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US" sz="1600" b="0" dirty="0">
                          <a:effectLst/>
                          <a:latin typeface="Arial" panose="020B0604020202020204" pitchFamily="34" charset="0"/>
                          <a:cs typeface="Arial" panose="020B0604020202020204" pitchFamily="34" charset="0"/>
                        </a:rPr>
                        <a:t>8.90 × 10</a:t>
                      </a:r>
                      <a:r>
                        <a:rPr lang="en-US" sz="1600" b="0" baseline="30000" dirty="0">
                          <a:effectLst/>
                          <a:latin typeface="Arial" panose="020B0604020202020204" pitchFamily="34" charset="0"/>
                          <a:cs typeface="Arial" panose="020B0604020202020204" pitchFamily="34" charset="0"/>
                        </a:rPr>
                        <a:t>-4</a:t>
                      </a:r>
                      <a:endParaRPr lang="en-MY" sz="16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654545236"/>
                  </a:ext>
                </a:extLst>
              </a:tr>
            </a:tbl>
          </a:graphicData>
        </a:graphic>
      </p:graphicFrame>
      <p:sp>
        <p:nvSpPr>
          <p:cNvPr id="11" name="TextBox 10">
            <a:extLst>
              <a:ext uri="{FF2B5EF4-FFF2-40B4-BE49-F238E27FC236}">
                <a16:creationId xmlns:a16="http://schemas.microsoft.com/office/drawing/2014/main" id="{8AD33ED3-1313-41AD-883D-92B94AE201B7}"/>
              </a:ext>
            </a:extLst>
          </p:cNvPr>
          <p:cNvSpPr txBox="1"/>
          <p:nvPr/>
        </p:nvSpPr>
        <p:spPr>
          <a:xfrm>
            <a:off x="846039" y="1640545"/>
            <a:ext cx="4597361" cy="646331"/>
          </a:xfrm>
          <a:prstGeom prst="rect">
            <a:avLst/>
          </a:prstGeom>
          <a:noFill/>
        </p:spPr>
        <p:txBody>
          <a:bodyPr wrap="square" rtlCol="0">
            <a:spAutoFit/>
          </a:bodyPr>
          <a:lstStyle/>
          <a:p>
            <a:pPr algn="ctr">
              <a:spcBef>
                <a:spcPts val="600"/>
              </a:spcBef>
              <a:spcAft>
                <a:spcPts val="1200"/>
              </a:spcAft>
              <a:tabLst>
                <a:tab pos="201295" algn="ctr"/>
              </a:tabLst>
            </a:pPr>
            <a:r>
              <a:rPr lang="en-MY" b="1" i="1" dirty="0">
                <a:solidFill>
                  <a:srgbClr val="201C20"/>
                </a:solidFill>
                <a:effectLst/>
                <a:latin typeface="Arial" panose="020B0604020202020204" pitchFamily="34" charset="0"/>
                <a:ea typeface="Calibri" panose="020F0502020204030204" pitchFamily="34" charset="0"/>
                <a:cs typeface="Arial" panose="020B0604020202020204" pitchFamily="34" charset="0"/>
              </a:rPr>
              <a:t>Table 5</a:t>
            </a:r>
            <a:r>
              <a:rPr lang="en-MY" i="1" dirty="0">
                <a:solidFill>
                  <a:srgbClr val="201C20"/>
                </a:solidFill>
                <a:effectLst/>
                <a:latin typeface="Arial" panose="020B0604020202020204" pitchFamily="34" charset="0"/>
                <a:ea typeface="Calibri" panose="020F0502020204030204" pitchFamily="34" charset="0"/>
                <a:cs typeface="Arial" panose="020B0604020202020204" pitchFamily="34" charset="0"/>
              </a:rPr>
              <a:t>:	Specification of </a:t>
            </a:r>
            <a:r>
              <a:rPr lang="en-MY" i="1" dirty="0">
                <a:solidFill>
                  <a:srgbClr val="201C20"/>
                </a:solidFill>
                <a:latin typeface="Arial" panose="020B0604020202020204" pitchFamily="34" charset="0"/>
                <a:ea typeface="Calibri" panose="020F0502020204030204" pitchFamily="34" charset="0"/>
                <a:cs typeface="Arial" panose="020B0604020202020204" pitchFamily="34" charset="0"/>
              </a:rPr>
              <a:t>continuous and dispersed phase</a:t>
            </a:r>
            <a:endParaRPr lang="en-MY" i="1" dirty="0">
              <a:solidFill>
                <a:srgbClr val="201C2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171DE214-AE7B-4399-BABB-2103F551345F}"/>
              </a:ext>
            </a:extLst>
          </p:cNvPr>
          <p:cNvSpPr txBox="1"/>
          <p:nvPr/>
        </p:nvSpPr>
        <p:spPr>
          <a:xfrm>
            <a:off x="282140" y="4708265"/>
            <a:ext cx="5823114" cy="1850507"/>
          </a:xfrm>
          <a:prstGeom prst="rect">
            <a:avLst/>
          </a:prstGeom>
          <a:noFill/>
        </p:spPr>
        <p:txBody>
          <a:bodyPr wrap="square" rtlCol="0">
            <a:spAutoFit/>
          </a:bodyPr>
          <a:lstStyle/>
          <a:p>
            <a:pPr marL="285750" indent="-285750" algn="just">
              <a:lnSpc>
                <a:spcPts val="2800"/>
              </a:lnSpc>
              <a:buFont typeface="Arial" panose="020B0604020202020204" pitchFamily="34" charset="0"/>
              <a:buChar char="•"/>
            </a:pPr>
            <a:r>
              <a:rPr lang="en-US" sz="1600" dirty="0">
                <a:latin typeface="Arial" panose="020B0604020202020204" pitchFamily="34" charset="0"/>
                <a:cs typeface="Arial" panose="020B0604020202020204" pitchFamily="34" charset="0"/>
              </a:rPr>
              <a:t>The seeding particles was mixed with distilled water with ratio of 1:4 for each experiment. </a:t>
            </a:r>
          </a:p>
          <a:p>
            <a:pPr marL="285750" indent="-285750" algn="just">
              <a:lnSpc>
                <a:spcPts val="2800"/>
              </a:lnSpc>
              <a:buFont typeface="Arial" panose="020B0604020202020204" pitchFamily="34" charset="0"/>
              <a:buChar char="•"/>
            </a:pPr>
            <a:r>
              <a:rPr lang="en-US" sz="1600" dirty="0">
                <a:latin typeface="Arial" panose="020B0604020202020204" pitchFamily="34" charset="0"/>
                <a:cs typeface="Arial" panose="020B0604020202020204" pitchFamily="34" charset="0"/>
              </a:rPr>
              <a:t>The food grade palm olein and the seeding particles were assumed to have the same density and dynamic viscosity as distilled water.</a:t>
            </a:r>
            <a:endParaRPr lang="en-MY" sz="16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FDA3753-E592-4994-871B-3874DC7FFB8C}"/>
              </a:ext>
            </a:extLst>
          </p:cNvPr>
          <p:cNvSpPr txBox="1"/>
          <p:nvPr/>
        </p:nvSpPr>
        <p:spPr>
          <a:xfrm>
            <a:off x="6428233" y="5233162"/>
            <a:ext cx="5511218" cy="1293175"/>
          </a:xfrm>
          <a:prstGeom prst="rect">
            <a:avLst/>
          </a:prstGeom>
          <a:noFill/>
        </p:spPr>
        <p:txBody>
          <a:bodyPr wrap="square" rtlCol="0">
            <a:spAutoFit/>
          </a:bodyPr>
          <a:lstStyle/>
          <a:p>
            <a:pPr marL="285750" indent="-285750" algn="just">
              <a:lnSpc>
                <a:spcPts val="2400"/>
              </a:lnSpc>
              <a:buFont typeface="Arial" panose="020B0604020202020204" pitchFamily="34" charset="0"/>
              <a:buChar char="•"/>
            </a:pPr>
            <a:r>
              <a:rPr lang="en-US" sz="1600" dirty="0">
                <a:latin typeface="Arial" panose="020B0604020202020204" pitchFamily="34" charset="0"/>
                <a:cs typeface="Arial" panose="020B0604020202020204" pitchFamily="34" charset="0"/>
              </a:rPr>
              <a:t>Due to the particles small size and minimal density difference between the particles and water, they are assumed to faithfully follow the flow of water (Santiago et al., 1998; </a:t>
            </a:r>
            <a:r>
              <a:rPr lang="en-US" sz="1600" dirty="0" err="1">
                <a:latin typeface="Arial" panose="020B0604020202020204" pitchFamily="34" charset="0"/>
                <a:cs typeface="Arial" panose="020B0604020202020204" pitchFamily="34" charset="0"/>
              </a:rPr>
              <a:t>Tamrin</a:t>
            </a:r>
            <a:r>
              <a:rPr lang="en-US" sz="1600" dirty="0">
                <a:latin typeface="Arial" panose="020B0604020202020204" pitchFamily="34" charset="0"/>
                <a:cs typeface="Arial" panose="020B0604020202020204" pitchFamily="34" charset="0"/>
              </a:rPr>
              <a:t> et al., 2015).</a:t>
            </a:r>
            <a:endParaRPr lang="en-MY"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1696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15">
            <a:extLst>
              <a:ext uri="{FF2B5EF4-FFF2-40B4-BE49-F238E27FC236}">
                <a16:creationId xmlns:a16="http://schemas.microsoft.com/office/drawing/2014/main" id="{B21B6D7E-5DF3-4588-A765-98459ECC1D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4" name="Slide Number Placeholder 3">
            <a:extLst>
              <a:ext uri="{FF2B5EF4-FFF2-40B4-BE49-F238E27FC236}">
                <a16:creationId xmlns:a16="http://schemas.microsoft.com/office/drawing/2014/main" id="{A4BC0063-9B5C-4479-8DDD-A76D61637201}"/>
              </a:ext>
            </a:extLst>
          </p:cNvPr>
          <p:cNvSpPr>
            <a:spLocks noGrp="1"/>
          </p:cNvSpPr>
          <p:nvPr>
            <p:ph type="sldNum" sz="quarter" idx="12"/>
          </p:nvPr>
        </p:nvSpPr>
        <p:spPr/>
        <p:txBody>
          <a:bodyPr/>
          <a:lstStyle/>
          <a:p>
            <a:fld id="{3A98EE3D-8CD1-4C3F-BD1C-C98C9596463C}" type="slidenum">
              <a:rPr lang="en-US" smtClean="0"/>
              <a:t>23</a:t>
            </a:fld>
            <a:endParaRPr lang="en-US" dirty="0"/>
          </a:p>
        </p:txBody>
      </p:sp>
      <p:sp>
        <p:nvSpPr>
          <p:cNvPr id="9" name="Title 1">
            <a:extLst>
              <a:ext uri="{FF2B5EF4-FFF2-40B4-BE49-F238E27FC236}">
                <a16:creationId xmlns:a16="http://schemas.microsoft.com/office/drawing/2014/main" id="{3102E57A-6AD4-4685-9CE4-CC02AF9792BA}"/>
              </a:ext>
            </a:extLst>
          </p:cNvPr>
          <p:cNvSpPr>
            <a:spLocks noGrp="1"/>
          </p:cNvSpPr>
          <p:nvPr>
            <p:ph type="title"/>
          </p:nvPr>
        </p:nvSpPr>
        <p:spPr>
          <a:xfrm>
            <a:off x="581194" y="545403"/>
            <a:ext cx="11029616" cy="752174"/>
          </a:xfrm>
        </p:spPr>
        <p:txBody>
          <a:bodyPr>
            <a:normAutofit/>
          </a:bodyPr>
          <a:lstStyle/>
          <a:p>
            <a:r>
              <a:rPr lang="en-US" sz="3200" b="1" cap="none" dirty="0">
                <a:latin typeface="Arial" panose="020B0604020202020204" pitchFamily="34" charset="0"/>
                <a:cs typeface="Arial" panose="020B0604020202020204" pitchFamily="34" charset="0"/>
              </a:rPr>
              <a:t>Methodology (Objective 3)</a:t>
            </a:r>
            <a:endParaRPr lang="en-MY" sz="3200" b="1" cap="none"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80FE94F5-DCBE-4D10-8689-8DD59704D629}"/>
              </a:ext>
            </a:extLst>
          </p:cNvPr>
          <p:cNvSpPr txBox="1"/>
          <p:nvPr/>
        </p:nvSpPr>
        <p:spPr>
          <a:xfrm>
            <a:off x="581193" y="2059899"/>
            <a:ext cx="11029617" cy="4364015"/>
          </a:xfrm>
          <a:prstGeom prst="rect">
            <a:avLst/>
          </a:prstGeom>
          <a:noFill/>
        </p:spPr>
        <p:txBody>
          <a:bodyPr wrap="square" rtlCol="0">
            <a:spAutoFit/>
          </a:bodyPr>
          <a:lstStyle/>
          <a:p>
            <a:pPr marL="285750" indent="-285750" algn="just">
              <a:lnSpc>
                <a:spcPts val="2800"/>
              </a:lnSpc>
              <a:buFont typeface="Arial" panose="020B0604020202020204" pitchFamily="34" charset="0"/>
              <a:buChar char="•"/>
            </a:pPr>
            <a:r>
              <a:rPr lang="en-US" dirty="0">
                <a:latin typeface="Arial" panose="020B0604020202020204" pitchFamily="34" charset="0"/>
                <a:cs typeface="Arial" panose="020B0604020202020204" pitchFamily="34" charset="0"/>
              </a:rPr>
              <a:t>The region of interest was set to the whole area of the 800×600 pixels frame (1420×1060 µm</a:t>
            </a:r>
            <a:r>
              <a:rPr lang="en-US" baseline="30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 </a:t>
            </a:r>
          </a:p>
          <a:p>
            <a:pPr marL="285750" indent="-285750" algn="just">
              <a:lnSpc>
                <a:spcPts val="2800"/>
              </a:lnSpc>
              <a:buFont typeface="Arial" panose="020B0604020202020204" pitchFamily="34" charset="0"/>
              <a:buChar char="•"/>
            </a:pPr>
            <a:r>
              <a:rPr lang="en-US" dirty="0">
                <a:latin typeface="Arial" panose="020B0604020202020204" pitchFamily="34" charset="0"/>
                <a:cs typeface="Arial" panose="020B0604020202020204" pitchFamily="34" charset="0"/>
              </a:rPr>
              <a:t>For image pre-processing, contrast limited adaptive histogram equalization (CLAHE) was applied to the images for visibility enhancement (Yadav et al., 2014). </a:t>
            </a:r>
          </a:p>
          <a:p>
            <a:pPr marL="285750" indent="-285750" algn="just">
              <a:lnSpc>
                <a:spcPts val="2800"/>
              </a:lnSpc>
              <a:buFont typeface="Arial" panose="020B0604020202020204" pitchFamily="34" charset="0"/>
              <a:buChar char="•"/>
            </a:pPr>
            <a:r>
              <a:rPr lang="en-US" dirty="0">
                <a:latin typeface="Arial" panose="020B0604020202020204" pitchFamily="34" charset="0"/>
                <a:cs typeface="Arial" panose="020B0604020202020204" pitchFamily="34" charset="0"/>
              </a:rPr>
              <a:t>It is noted that the average seeding density is 5 particles per 32×32 window while the threshold parameter for the signal-to-noise ratio was set at 1.5. </a:t>
            </a:r>
          </a:p>
          <a:p>
            <a:pPr marL="285750" indent="-285750" algn="just">
              <a:lnSpc>
                <a:spcPts val="2800"/>
              </a:lnSpc>
              <a:buFont typeface="Arial" panose="020B0604020202020204" pitchFamily="34" charset="0"/>
              <a:buChar char="•"/>
            </a:pPr>
            <a:r>
              <a:rPr lang="en-US" dirty="0">
                <a:latin typeface="Arial" panose="020B0604020202020204" pitchFamily="34" charset="0"/>
                <a:cs typeface="Arial" panose="020B0604020202020204" pitchFamily="34" charset="0"/>
              </a:rPr>
              <a:t>The resulting velocity fields have a spatial resolution of 28.4 µm × 28.4 µm × 55.5 µm. Then, the images were processed by cross-correlation function in order to obtain the raw velocity vectors of the liquids. </a:t>
            </a:r>
          </a:p>
          <a:p>
            <a:pPr marL="285750" indent="-285750" algn="just">
              <a:lnSpc>
                <a:spcPts val="2800"/>
              </a:lnSpc>
              <a:buFont typeface="Arial" panose="020B0604020202020204" pitchFamily="34" charset="0"/>
              <a:buChar char="•"/>
            </a:pPr>
            <a:r>
              <a:rPr lang="en-US" dirty="0">
                <a:latin typeface="Arial" panose="020B0604020202020204" pitchFamily="34" charset="0"/>
                <a:cs typeface="Arial" panose="020B0604020202020204" pitchFamily="34" charset="0"/>
              </a:rPr>
              <a:t>To compensate for aberration (</a:t>
            </a:r>
            <a:r>
              <a:rPr lang="en-US" dirty="0" err="1">
                <a:latin typeface="Arial" panose="020B0604020202020204" pitchFamily="34" charset="0"/>
                <a:cs typeface="Arial" panose="020B0604020202020204" pitchFamily="34" charset="0"/>
              </a:rPr>
              <a:t>Tamrin</a:t>
            </a:r>
            <a:r>
              <a:rPr lang="en-US" dirty="0">
                <a:latin typeface="Arial" panose="020B0604020202020204" pitchFamily="34" charset="0"/>
                <a:cs typeface="Arial" panose="020B0604020202020204" pitchFamily="34" charset="0"/>
              </a:rPr>
              <a:t> et al., 2015; </a:t>
            </a:r>
            <a:r>
              <a:rPr lang="en-US" dirty="0" err="1">
                <a:latin typeface="Arial" panose="020B0604020202020204" pitchFamily="34" charset="0"/>
                <a:cs typeface="Arial" panose="020B0604020202020204" pitchFamily="34" charset="0"/>
              </a:rPr>
              <a:t>Tamrin</a:t>
            </a:r>
            <a:r>
              <a:rPr lang="en-US" dirty="0">
                <a:latin typeface="Arial" panose="020B0604020202020204" pitchFamily="34" charset="0"/>
                <a:cs typeface="Arial" panose="020B0604020202020204" pitchFamily="34" charset="0"/>
              </a:rPr>
              <a:t> et al., 2015), the calibration was performed using the image of 10 µm polystyrene microsphere flowing inside the microchannel, which resulted to 6×6 pixels based on 4× magnification of digital video microscope. </a:t>
            </a:r>
          </a:p>
          <a:p>
            <a:pPr marL="285750" indent="-285750" algn="just">
              <a:lnSpc>
                <a:spcPts val="2800"/>
              </a:lnSpc>
              <a:buFont typeface="Arial" panose="020B0604020202020204" pitchFamily="34" charset="0"/>
              <a:buChar char="•"/>
            </a:pPr>
            <a:r>
              <a:rPr lang="en-US" dirty="0">
                <a:latin typeface="Arial" panose="020B0604020202020204" pitchFamily="34" charset="0"/>
                <a:cs typeface="Arial" panose="020B0604020202020204" pitchFamily="34" charset="0"/>
              </a:rPr>
              <a:t>The vector validation was done to eliminate some incorrect vectors remaining from noise peaks in the correlation function. </a:t>
            </a:r>
          </a:p>
        </p:txBody>
      </p:sp>
      <p:sp>
        <p:nvSpPr>
          <p:cNvPr id="15" name="TextBox 14">
            <a:extLst>
              <a:ext uri="{FF2B5EF4-FFF2-40B4-BE49-F238E27FC236}">
                <a16:creationId xmlns:a16="http://schemas.microsoft.com/office/drawing/2014/main" id="{67F04727-1ED1-4594-AEA7-B1DA3E561FBD}"/>
              </a:ext>
            </a:extLst>
          </p:cNvPr>
          <p:cNvSpPr txBox="1"/>
          <p:nvPr/>
        </p:nvSpPr>
        <p:spPr>
          <a:xfrm>
            <a:off x="859868" y="1447905"/>
            <a:ext cx="9322527" cy="461665"/>
          </a:xfrm>
          <a:prstGeom prst="rect">
            <a:avLst/>
          </a:prstGeom>
          <a:noFill/>
        </p:spPr>
        <p:txBody>
          <a:bodyPr wrap="square" rtlCol="0">
            <a:spAutoFit/>
          </a:bodyPr>
          <a:lstStyle/>
          <a:p>
            <a:r>
              <a:rPr lang="en-MY" sz="2400" b="1" dirty="0">
                <a:latin typeface="Arial" panose="020B0604020202020204" pitchFamily="34" charset="0"/>
                <a:cs typeface="Arial" panose="020B0604020202020204" pitchFamily="34" charset="0"/>
              </a:rPr>
              <a:t>Micro-PIV Lab (</a:t>
            </a:r>
            <a:r>
              <a:rPr lang="en-MY" sz="2400" b="1" dirty="0" err="1">
                <a:latin typeface="Arial" panose="020B0604020202020204" pitchFamily="34" charset="0"/>
                <a:cs typeface="Arial" panose="020B0604020202020204" pitchFamily="34" charset="0"/>
              </a:rPr>
              <a:t>Thielicke</a:t>
            </a:r>
            <a:r>
              <a:rPr lang="en-MY" sz="2400" b="1" dirty="0">
                <a:latin typeface="Arial" panose="020B0604020202020204" pitchFamily="34" charset="0"/>
                <a:cs typeface="Arial" panose="020B0604020202020204" pitchFamily="34" charset="0"/>
              </a:rPr>
              <a:t> &amp; </a:t>
            </a:r>
            <a:r>
              <a:rPr lang="en-MY" sz="2400" b="1" dirty="0" err="1">
                <a:latin typeface="Arial" panose="020B0604020202020204" pitchFamily="34" charset="0"/>
                <a:cs typeface="Arial" panose="020B0604020202020204" pitchFamily="34" charset="0"/>
              </a:rPr>
              <a:t>Stamhuis</a:t>
            </a:r>
            <a:r>
              <a:rPr lang="en-MY" sz="2400" b="1" dirty="0">
                <a:latin typeface="Arial" panose="020B0604020202020204" pitchFamily="34" charset="0"/>
                <a:cs typeface="Arial" panose="020B0604020202020204" pitchFamily="34" charset="0"/>
              </a:rPr>
              <a:t>, 2014; </a:t>
            </a:r>
            <a:r>
              <a:rPr lang="en-MY" sz="2400" b="1" dirty="0" err="1">
                <a:latin typeface="Arial" panose="020B0604020202020204" pitchFamily="34" charset="0"/>
                <a:cs typeface="Arial" panose="020B0604020202020204" pitchFamily="34" charset="0"/>
              </a:rPr>
              <a:t>Thielicke</a:t>
            </a:r>
            <a:r>
              <a:rPr lang="en-MY" sz="2400" b="1" dirty="0">
                <a:latin typeface="Arial" panose="020B0604020202020204" pitchFamily="34" charset="0"/>
                <a:cs typeface="Arial" panose="020B0604020202020204" pitchFamily="34" charset="0"/>
              </a:rPr>
              <a:t>, 2014):</a:t>
            </a:r>
          </a:p>
        </p:txBody>
      </p:sp>
    </p:spTree>
    <p:extLst>
      <p:ext uri="{BB962C8B-B14F-4D97-AF65-F5344CB8AC3E}">
        <p14:creationId xmlns:p14="http://schemas.microsoft.com/office/powerpoint/2010/main" val="1649057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38DA360A-8789-4DE6-B2D3-EFE286A21FC7}"/>
              </a:ext>
            </a:extLst>
          </p:cNvPr>
          <p:cNvPicPr>
            <a:picLocks noGrp="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581194" y="1873581"/>
            <a:ext cx="5400000" cy="3240000"/>
          </a:xfrm>
          <a:prstGeom prst="rect">
            <a:avLst/>
          </a:prstGeom>
          <a:noFill/>
          <a:ln>
            <a:solidFill>
              <a:schemeClr val="tx1"/>
            </a:solidFill>
          </a:ln>
        </p:spPr>
      </p:pic>
      <p:pic>
        <p:nvPicPr>
          <p:cNvPr id="11" name="Content Placeholder 10">
            <a:extLst>
              <a:ext uri="{FF2B5EF4-FFF2-40B4-BE49-F238E27FC236}">
                <a16:creationId xmlns:a16="http://schemas.microsoft.com/office/drawing/2014/main" id="{9D9EE842-F9B6-4CE4-B2BC-86C3ED1CB02D}"/>
              </a:ext>
            </a:extLst>
          </p:cNvPr>
          <p:cNvPicPr>
            <a:picLocks noGrp="1"/>
          </p:cNvPicPr>
          <p:nvPr>
            <p:ph sz="quarter" idx="4"/>
          </p:nvPr>
        </p:nvPicPr>
        <p:blipFill>
          <a:blip r:embed="rId3" cstate="print">
            <a:extLst>
              <a:ext uri="{28A0092B-C50C-407E-A947-70E740481C1C}">
                <a14:useLocalDpi xmlns:a14="http://schemas.microsoft.com/office/drawing/2010/main" val="0"/>
              </a:ext>
            </a:extLst>
          </a:blip>
          <a:srcRect/>
          <a:stretch>
            <a:fillRect/>
          </a:stretch>
        </p:blipFill>
        <p:spPr bwMode="auto">
          <a:xfrm>
            <a:off x="6458705" y="1873581"/>
            <a:ext cx="5400000" cy="3240000"/>
          </a:xfrm>
          <a:prstGeom prst="rect">
            <a:avLst/>
          </a:prstGeom>
          <a:noFill/>
          <a:ln>
            <a:solidFill>
              <a:schemeClr val="tx1"/>
            </a:solidFill>
          </a:ln>
        </p:spPr>
      </p:pic>
      <p:sp>
        <p:nvSpPr>
          <p:cNvPr id="13" name="TextBox 12">
            <a:extLst>
              <a:ext uri="{FF2B5EF4-FFF2-40B4-BE49-F238E27FC236}">
                <a16:creationId xmlns:a16="http://schemas.microsoft.com/office/drawing/2014/main" id="{1317A90E-1511-41A5-9081-9115451D02BD}"/>
              </a:ext>
            </a:extLst>
          </p:cNvPr>
          <p:cNvSpPr txBox="1"/>
          <p:nvPr/>
        </p:nvSpPr>
        <p:spPr>
          <a:xfrm>
            <a:off x="672233" y="5338008"/>
            <a:ext cx="5004943" cy="646331"/>
          </a:xfrm>
          <a:prstGeom prst="rect">
            <a:avLst/>
          </a:prstGeom>
          <a:noFill/>
        </p:spPr>
        <p:txBody>
          <a:bodyPr wrap="square">
            <a:spAutoFit/>
          </a:bodyPr>
          <a:lstStyle/>
          <a:p>
            <a:pPr algn="ctr">
              <a:spcBef>
                <a:spcPts val="600"/>
              </a:spcBef>
              <a:spcAft>
                <a:spcPts val="1200"/>
              </a:spcAft>
              <a:tabLst>
                <a:tab pos="201295" algn="ctr"/>
              </a:tabLst>
            </a:pPr>
            <a:r>
              <a:rPr lang="en-MY" b="1" i="1" dirty="0">
                <a:effectLst/>
                <a:latin typeface="Arial" panose="020B0604020202020204" pitchFamily="34" charset="0"/>
                <a:ea typeface="Calibri" panose="020F0502020204030204" pitchFamily="34" charset="0"/>
                <a:cs typeface="Arial" panose="020B0604020202020204" pitchFamily="34" charset="0"/>
              </a:rPr>
              <a:t>Figure 8</a:t>
            </a:r>
            <a:r>
              <a:rPr lang="en-MY" i="1" dirty="0">
                <a:effectLst/>
                <a:latin typeface="Arial" panose="020B0604020202020204" pitchFamily="34" charset="0"/>
                <a:ea typeface="Calibri" panose="020F0502020204030204" pitchFamily="34" charset="0"/>
                <a:cs typeface="Arial" panose="020B0604020202020204" pitchFamily="34" charset="0"/>
              </a:rPr>
              <a:t>:</a:t>
            </a:r>
            <a:r>
              <a:rPr lang="en-MY" i="1" dirty="0">
                <a:latin typeface="Arial" panose="020B0604020202020204" pitchFamily="34" charset="0"/>
                <a:ea typeface="Calibri" panose="020F0502020204030204" pitchFamily="34" charset="0"/>
                <a:cs typeface="Arial" panose="020B0604020202020204" pitchFamily="34" charset="0"/>
              </a:rPr>
              <a:t> </a:t>
            </a:r>
            <a:r>
              <a:rPr lang="en-MY" i="1" dirty="0">
                <a:effectLst/>
                <a:latin typeface="Arial" panose="020B0604020202020204" pitchFamily="34" charset="0"/>
                <a:ea typeface="Calibri" panose="020F0502020204030204" pitchFamily="34" charset="0"/>
                <a:cs typeface="Arial" panose="020B0604020202020204" pitchFamily="34" charset="0"/>
              </a:rPr>
              <a:t>Mixing index of propan-2-ol and water at T-junction</a:t>
            </a:r>
          </a:p>
        </p:txBody>
      </p:sp>
      <p:sp>
        <p:nvSpPr>
          <p:cNvPr id="15" name="TextBox 14">
            <a:extLst>
              <a:ext uri="{FF2B5EF4-FFF2-40B4-BE49-F238E27FC236}">
                <a16:creationId xmlns:a16="http://schemas.microsoft.com/office/drawing/2014/main" id="{234AFD6F-92E7-40CE-9FB8-F97BADA68549}"/>
              </a:ext>
            </a:extLst>
          </p:cNvPr>
          <p:cNvSpPr txBox="1"/>
          <p:nvPr/>
        </p:nvSpPr>
        <p:spPr>
          <a:xfrm>
            <a:off x="6514824" y="5338007"/>
            <a:ext cx="5004943" cy="646331"/>
          </a:xfrm>
          <a:prstGeom prst="rect">
            <a:avLst/>
          </a:prstGeom>
          <a:noFill/>
        </p:spPr>
        <p:txBody>
          <a:bodyPr wrap="square">
            <a:spAutoFit/>
          </a:bodyPr>
          <a:lstStyle/>
          <a:p>
            <a:pPr algn="ctr">
              <a:spcBef>
                <a:spcPts val="600"/>
              </a:spcBef>
              <a:spcAft>
                <a:spcPts val="1200"/>
              </a:spcAft>
              <a:tabLst>
                <a:tab pos="201295" algn="ctr"/>
              </a:tabLst>
            </a:pPr>
            <a:r>
              <a:rPr lang="en-MY" b="1" i="1" dirty="0">
                <a:effectLst/>
                <a:latin typeface="Arial" panose="020B0604020202020204" pitchFamily="34" charset="0"/>
                <a:ea typeface="Calibri" panose="020F0502020204030204" pitchFamily="34" charset="0"/>
                <a:cs typeface="Arial" panose="020B0604020202020204" pitchFamily="34" charset="0"/>
              </a:rPr>
              <a:t>Figure 9</a:t>
            </a:r>
            <a:r>
              <a:rPr lang="en-MY" i="1" dirty="0">
                <a:effectLst/>
                <a:latin typeface="Arial" panose="020B0604020202020204" pitchFamily="34" charset="0"/>
                <a:ea typeface="Calibri" panose="020F0502020204030204" pitchFamily="34" charset="0"/>
                <a:cs typeface="Arial" panose="020B0604020202020204" pitchFamily="34" charset="0"/>
              </a:rPr>
              <a:t>:</a:t>
            </a:r>
            <a:r>
              <a:rPr lang="en-MY" i="1" dirty="0">
                <a:latin typeface="Arial" panose="020B0604020202020204" pitchFamily="34" charset="0"/>
                <a:ea typeface="Calibri" panose="020F0502020204030204" pitchFamily="34" charset="0"/>
                <a:cs typeface="Arial" panose="020B0604020202020204" pitchFamily="34" charset="0"/>
              </a:rPr>
              <a:t> </a:t>
            </a:r>
            <a:r>
              <a:rPr lang="en-MY" i="1" dirty="0">
                <a:effectLst/>
                <a:latin typeface="Arial" panose="020B0604020202020204" pitchFamily="34" charset="0"/>
                <a:ea typeface="Calibri" panose="020F0502020204030204" pitchFamily="34" charset="0"/>
                <a:cs typeface="Arial" panose="020B0604020202020204" pitchFamily="34" charset="0"/>
              </a:rPr>
              <a:t>Mixing index of propan-2-ol and water at offset T-junction</a:t>
            </a:r>
          </a:p>
        </p:txBody>
      </p:sp>
      <p:pic>
        <p:nvPicPr>
          <p:cNvPr id="12" name="Content Placeholder 15">
            <a:extLst>
              <a:ext uri="{FF2B5EF4-FFF2-40B4-BE49-F238E27FC236}">
                <a16:creationId xmlns:a16="http://schemas.microsoft.com/office/drawing/2014/main" id="{0AD8536F-CA16-45FD-9051-424AE27928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3" name="Slide Number Placeholder 2">
            <a:extLst>
              <a:ext uri="{FF2B5EF4-FFF2-40B4-BE49-F238E27FC236}">
                <a16:creationId xmlns:a16="http://schemas.microsoft.com/office/drawing/2014/main" id="{C7068E44-26A3-4A93-B93C-18DEA480E73F}"/>
              </a:ext>
            </a:extLst>
          </p:cNvPr>
          <p:cNvSpPr>
            <a:spLocks noGrp="1"/>
          </p:cNvSpPr>
          <p:nvPr>
            <p:ph type="sldNum" sz="quarter" idx="12"/>
          </p:nvPr>
        </p:nvSpPr>
        <p:spPr/>
        <p:txBody>
          <a:bodyPr/>
          <a:lstStyle/>
          <a:p>
            <a:fld id="{3A98EE3D-8CD1-4C3F-BD1C-C98C9596463C}" type="slidenum">
              <a:rPr lang="en-US" smtClean="0"/>
              <a:t>24</a:t>
            </a:fld>
            <a:endParaRPr lang="en-US" dirty="0"/>
          </a:p>
        </p:txBody>
      </p:sp>
      <p:sp>
        <p:nvSpPr>
          <p:cNvPr id="14" name="Title 1">
            <a:extLst>
              <a:ext uri="{FF2B5EF4-FFF2-40B4-BE49-F238E27FC236}">
                <a16:creationId xmlns:a16="http://schemas.microsoft.com/office/drawing/2014/main" id="{0806324E-E8D8-4827-A480-48ABCFA81E73}"/>
              </a:ext>
            </a:extLst>
          </p:cNvPr>
          <p:cNvSpPr>
            <a:spLocks noGrp="1"/>
          </p:cNvSpPr>
          <p:nvPr>
            <p:ph type="title"/>
          </p:nvPr>
        </p:nvSpPr>
        <p:spPr>
          <a:xfrm>
            <a:off x="581194" y="545403"/>
            <a:ext cx="11029616" cy="752174"/>
          </a:xfrm>
        </p:spPr>
        <p:txBody>
          <a:bodyPr>
            <a:normAutofit/>
          </a:bodyPr>
          <a:lstStyle/>
          <a:p>
            <a:r>
              <a:rPr lang="en-US" sz="3200" b="1" cap="none" dirty="0">
                <a:latin typeface="Arial" panose="020B0604020202020204" pitchFamily="34" charset="0"/>
                <a:cs typeface="Arial" panose="020B0604020202020204" pitchFamily="34" charset="0"/>
              </a:rPr>
              <a:t>Results - Micromixing </a:t>
            </a:r>
            <a:endParaRPr lang="en-MY" sz="3200" b="1"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0444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317A90E-1511-41A5-9081-9115451D02BD}"/>
              </a:ext>
            </a:extLst>
          </p:cNvPr>
          <p:cNvSpPr txBox="1"/>
          <p:nvPr/>
        </p:nvSpPr>
        <p:spPr>
          <a:xfrm>
            <a:off x="1463611" y="5469031"/>
            <a:ext cx="9264777" cy="646331"/>
          </a:xfrm>
          <a:prstGeom prst="rect">
            <a:avLst/>
          </a:prstGeom>
          <a:noFill/>
        </p:spPr>
        <p:txBody>
          <a:bodyPr wrap="square">
            <a:spAutoFit/>
          </a:bodyPr>
          <a:lstStyle/>
          <a:p>
            <a:pPr algn="ctr">
              <a:spcBef>
                <a:spcPts val="600"/>
              </a:spcBef>
              <a:spcAft>
                <a:spcPts val="1200"/>
              </a:spcAft>
              <a:tabLst>
                <a:tab pos="201295" algn="ctr"/>
              </a:tabLst>
            </a:pPr>
            <a:r>
              <a:rPr lang="en-MY" b="1" i="1" dirty="0">
                <a:effectLst/>
                <a:latin typeface="Arial" panose="020B0604020202020204" pitchFamily="34" charset="0"/>
                <a:ea typeface="Calibri" panose="020F0502020204030204" pitchFamily="34" charset="0"/>
                <a:cs typeface="Arial" panose="020B0604020202020204" pitchFamily="34" charset="0"/>
              </a:rPr>
              <a:t>Figure 10</a:t>
            </a:r>
            <a:r>
              <a:rPr lang="en-MY" i="1" dirty="0">
                <a:effectLst/>
                <a:latin typeface="Arial" panose="020B0604020202020204" pitchFamily="34" charset="0"/>
                <a:ea typeface="Calibri" panose="020F0502020204030204" pitchFamily="34" charset="0"/>
                <a:cs typeface="Arial" panose="020B0604020202020204" pitchFamily="34" charset="0"/>
              </a:rPr>
              <a:t>: Top view indicating schematically the interdiffusion layer of miscible propan-2-ol-water micromixing in (a) T-junction and (b) offset T-junction microchannels</a:t>
            </a:r>
          </a:p>
        </p:txBody>
      </p:sp>
      <p:pic>
        <p:nvPicPr>
          <p:cNvPr id="12" name="Picture 11">
            <a:extLst>
              <a:ext uri="{FF2B5EF4-FFF2-40B4-BE49-F238E27FC236}">
                <a16:creationId xmlns:a16="http://schemas.microsoft.com/office/drawing/2014/main" id="{898424C5-7D05-4D1F-92EF-E47096839428}"/>
              </a:ext>
            </a:extLst>
          </p:cNvPr>
          <p:cNvPicPr>
            <a:picLocks noChangeAspect="1"/>
          </p:cNvPicPr>
          <p:nvPr/>
        </p:nvPicPr>
        <p:blipFill>
          <a:blip r:embed="rId2"/>
          <a:stretch>
            <a:fillRect/>
          </a:stretch>
        </p:blipFill>
        <p:spPr>
          <a:xfrm>
            <a:off x="2250730" y="1869031"/>
            <a:ext cx="7200000" cy="3600000"/>
          </a:xfrm>
          <a:prstGeom prst="rect">
            <a:avLst/>
          </a:prstGeom>
        </p:spPr>
      </p:pic>
      <p:pic>
        <p:nvPicPr>
          <p:cNvPr id="9" name="Content Placeholder 15">
            <a:extLst>
              <a:ext uri="{FF2B5EF4-FFF2-40B4-BE49-F238E27FC236}">
                <a16:creationId xmlns:a16="http://schemas.microsoft.com/office/drawing/2014/main" id="{15922675-AD42-41BC-BCBA-600303FA08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3" name="Slide Number Placeholder 2">
            <a:extLst>
              <a:ext uri="{FF2B5EF4-FFF2-40B4-BE49-F238E27FC236}">
                <a16:creationId xmlns:a16="http://schemas.microsoft.com/office/drawing/2014/main" id="{C65DDC31-2B85-4318-A85C-1A3523479C33}"/>
              </a:ext>
            </a:extLst>
          </p:cNvPr>
          <p:cNvSpPr>
            <a:spLocks noGrp="1"/>
          </p:cNvSpPr>
          <p:nvPr>
            <p:ph type="sldNum" sz="quarter" idx="12"/>
          </p:nvPr>
        </p:nvSpPr>
        <p:spPr/>
        <p:txBody>
          <a:bodyPr/>
          <a:lstStyle/>
          <a:p>
            <a:fld id="{3A98EE3D-8CD1-4C3F-BD1C-C98C9596463C}" type="slidenum">
              <a:rPr lang="en-US" smtClean="0"/>
              <a:t>25</a:t>
            </a:fld>
            <a:endParaRPr lang="en-US" dirty="0"/>
          </a:p>
        </p:txBody>
      </p:sp>
      <p:sp>
        <p:nvSpPr>
          <p:cNvPr id="10" name="Title 1">
            <a:extLst>
              <a:ext uri="{FF2B5EF4-FFF2-40B4-BE49-F238E27FC236}">
                <a16:creationId xmlns:a16="http://schemas.microsoft.com/office/drawing/2014/main" id="{A5B7DBBA-552F-4B9D-A07F-DD7815FC38BB}"/>
              </a:ext>
            </a:extLst>
          </p:cNvPr>
          <p:cNvSpPr>
            <a:spLocks noGrp="1"/>
          </p:cNvSpPr>
          <p:nvPr>
            <p:ph type="title"/>
          </p:nvPr>
        </p:nvSpPr>
        <p:spPr>
          <a:xfrm>
            <a:off x="581194" y="545403"/>
            <a:ext cx="11029616" cy="752174"/>
          </a:xfrm>
        </p:spPr>
        <p:txBody>
          <a:bodyPr>
            <a:normAutofit/>
          </a:bodyPr>
          <a:lstStyle/>
          <a:p>
            <a:r>
              <a:rPr lang="en-US" sz="3200" b="1" cap="none" dirty="0">
                <a:latin typeface="Arial" panose="020B0604020202020204" pitchFamily="34" charset="0"/>
                <a:cs typeface="Arial" panose="020B0604020202020204" pitchFamily="34" charset="0"/>
              </a:rPr>
              <a:t>Results - Micromixing </a:t>
            </a:r>
            <a:endParaRPr lang="en-MY" sz="3200" b="1"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59820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317A90E-1511-41A5-9081-9115451D02BD}"/>
              </a:ext>
            </a:extLst>
          </p:cNvPr>
          <p:cNvSpPr txBox="1"/>
          <p:nvPr/>
        </p:nvSpPr>
        <p:spPr>
          <a:xfrm>
            <a:off x="873231" y="5509113"/>
            <a:ext cx="5004943" cy="646331"/>
          </a:xfrm>
          <a:prstGeom prst="rect">
            <a:avLst/>
          </a:prstGeom>
          <a:noFill/>
        </p:spPr>
        <p:txBody>
          <a:bodyPr wrap="square">
            <a:spAutoFit/>
          </a:bodyPr>
          <a:lstStyle/>
          <a:p>
            <a:pPr algn="ctr">
              <a:spcBef>
                <a:spcPts val="600"/>
              </a:spcBef>
              <a:spcAft>
                <a:spcPts val="1200"/>
              </a:spcAft>
              <a:tabLst>
                <a:tab pos="201295" algn="ctr"/>
              </a:tabLst>
            </a:pPr>
            <a:r>
              <a:rPr lang="en-MY" b="1" i="1" dirty="0">
                <a:effectLst/>
                <a:latin typeface="Arial" panose="020B0604020202020204" pitchFamily="34" charset="0"/>
                <a:ea typeface="Calibri" panose="020F0502020204030204" pitchFamily="34" charset="0"/>
                <a:cs typeface="Arial" panose="020B0604020202020204" pitchFamily="34" charset="0"/>
              </a:rPr>
              <a:t>Figure 11</a:t>
            </a:r>
            <a:r>
              <a:rPr lang="en-MY" i="1" dirty="0">
                <a:effectLst/>
                <a:latin typeface="Arial" panose="020B0604020202020204" pitchFamily="34" charset="0"/>
                <a:ea typeface="Calibri" panose="020F0502020204030204" pitchFamily="34" charset="0"/>
                <a:cs typeface="Arial" panose="020B0604020202020204" pitchFamily="34" charset="0"/>
              </a:rPr>
              <a:t>:</a:t>
            </a:r>
            <a:r>
              <a:rPr lang="en-MY" i="1" dirty="0">
                <a:latin typeface="Arial" panose="020B0604020202020204" pitchFamily="34" charset="0"/>
                <a:ea typeface="Calibri" panose="020F0502020204030204" pitchFamily="34" charset="0"/>
                <a:cs typeface="Arial" panose="020B0604020202020204" pitchFamily="34" charset="0"/>
              </a:rPr>
              <a:t> </a:t>
            </a:r>
            <a:r>
              <a:rPr lang="en-MY" i="1" dirty="0">
                <a:effectLst/>
                <a:latin typeface="Arial" panose="020B0604020202020204" pitchFamily="34" charset="0"/>
                <a:ea typeface="Calibri" panose="020F0502020204030204" pitchFamily="34" charset="0"/>
                <a:cs typeface="Arial" panose="020B0604020202020204" pitchFamily="34" charset="0"/>
              </a:rPr>
              <a:t>Mixing index of </a:t>
            </a:r>
            <a:r>
              <a:rPr lang="en-US" i="1" dirty="0">
                <a:effectLst/>
                <a:latin typeface="Arial" panose="020B0604020202020204" pitchFamily="34" charset="0"/>
                <a:ea typeface="Calibri" panose="020F0502020204030204" pitchFamily="34" charset="0"/>
                <a:cs typeface="Arial" panose="020B0604020202020204" pitchFamily="34" charset="0"/>
              </a:rPr>
              <a:t>water and sodium chloride solution </a:t>
            </a:r>
            <a:r>
              <a:rPr lang="en-MY" i="1" dirty="0">
                <a:effectLst/>
                <a:latin typeface="Arial" panose="020B0604020202020204" pitchFamily="34" charset="0"/>
                <a:ea typeface="Calibri" panose="020F0502020204030204" pitchFamily="34" charset="0"/>
                <a:cs typeface="Arial" panose="020B0604020202020204" pitchFamily="34" charset="0"/>
              </a:rPr>
              <a:t>at T-junction</a:t>
            </a:r>
          </a:p>
        </p:txBody>
      </p:sp>
      <p:sp>
        <p:nvSpPr>
          <p:cNvPr id="15" name="TextBox 14">
            <a:extLst>
              <a:ext uri="{FF2B5EF4-FFF2-40B4-BE49-F238E27FC236}">
                <a16:creationId xmlns:a16="http://schemas.microsoft.com/office/drawing/2014/main" id="{234AFD6F-92E7-40CE-9FB8-F97BADA68549}"/>
              </a:ext>
            </a:extLst>
          </p:cNvPr>
          <p:cNvSpPr txBox="1"/>
          <p:nvPr/>
        </p:nvSpPr>
        <p:spPr>
          <a:xfrm>
            <a:off x="6519525" y="5509113"/>
            <a:ext cx="5004943" cy="646331"/>
          </a:xfrm>
          <a:prstGeom prst="rect">
            <a:avLst/>
          </a:prstGeom>
          <a:noFill/>
        </p:spPr>
        <p:txBody>
          <a:bodyPr wrap="square">
            <a:spAutoFit/>
          </a:bodyPr>
          <a:lstStyle/>
          <a:p>
            <a:pPr algn="ctr">
              <a:spcBef>
                <a:spcPts val="600"/>
              </a:spcBef>
              <a:spcAft>
                <a:spcPts val="1200"/>
              </a:spcAft>
              <a:tabLst>
                <a:tab pos="201295" algn="ctr"/>
              </a:tabLst>
            </a:pPr>
            <a:r>
              <a:rPr lang="en-MY" b="1" i="1" dirty="0">
                <a:effectLst/>
                <a:latin typeface="Arial" panose="020B0604020202020204" pitchFamily="34" charset="0"/>
                <a:ea typeface="Calibri" panose="020F0502020204030204" pitchFamily="34" charset="0"/>
                <a:cs typeface="Arial" panose="020B0604020202020204" pitchFamily="34" charset="0"/>
              </a:rPr>
              <a:t>Figure 12</a:t>
            </a:r>
            <a:r>
              <a:rPr lang="en-MY" i="1" dirty="0">
                <a:effectLst/>
                <a:latin typeface="Arial" panose="020B0604020202020204" pitchFamily="34" charset="0"/>
                <a:ea typeface="Calibri" panose="020F0502020204030204" pitchFamily="34" charset="0"/>
                <a:cs typeface="Arial" panose="020B0604020202020204" pitchFamily="34" charset="0"/>
              </a:rPr>
              <a:t>: Mixing index of </a:t>
            </a:r>
            <a:r>
              <a:rPr lang="en-US" i="1" dirty="0">
                <a:effectLst/>
                <a:latin typeface="Arial" panose="020B0604020202020204" pitchFamily="34" charset="0"/>
                <a:ea typeface="Calibri" panose="020F0502020204030204" pitchFamily="34" charset="0"/>
                <a:cs typeface="Arial" panose="020B0604020202020204" pitchFamily="34" charset="0"/>
              </a:rPr>
              <a:t>water and sodium chloride solution </a:t>
            </a:r>
            <a:r>
              <a:rPr lang="en-MY" i="1" dirty="0">
                <a:effectLst/>
                <a:latin typeface="Arial" panose="020B0604020202020204" pitchFamily="34" charset="0"/>
                <a:ea typeface="Calibri" panose="020F0502020204030204" pitchFamily="34" charset="0"/>
                <a:cs typeface="Arial" panose="020B0604020202020204" pitchFamily="34" charset="0"/>
              </a:rPr>
              <a:t>at offset T-junction</a:t>
            </a:r>
          </a:p>
        </p:txBody>
      </p:sp>
      <p:pic>
        <p:nvPicPr>
          <p:cNvPr id="14" name="Content Placeholder 13">
            <a:extLst>
              <a:ext uri="{FF2B5EF4-FFF2-40B4-BE49-F238E27FC236}">
                <a16:creationId xmlns:a16="http://schemas.microsoft.com/office/drawing/2014/main" id="{FFEC0BFF-0378-4754-9F6B-17ED5D5D05A5}"/>
              </a:ext>
            </a:extLst>
          </p:cNvPr>
          <p:cNvPicPr>
            <a:picLocks noGrp="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675703" y="1914150"/>
            <a:ext cx="5400000" cy="3240000"/>
          </a:xfrm>
          <a:prstGeom prst="rect">
            <a:avLst/>
          </a:prstGeom>
          <a:noFill/>
          <a:ln>
            <a:solidFill>
              <a:schemeClr val="tx1"/>
            </a:solidFill>
          </a:ln>
        </p:spPr>
      </p:pic>
      <p:pic>
        <p:nvPicPr>
          <p:cNvPr id="16" name="Content Placeholder 15">
            <a:extLst>
              <a:ext uri="{FF2B5EF4-FFF2-40B4-BE49-F238E27FC236}">
                <a16:creationId xmlns:a16="http://schemas.microsoft.com/office/drawing/2014/main" id="{ACC0EAF6-A09E-48E5-98BB-01A38E5EBBD5}"/>
              </a:ext>
            </a:extLst>
          </p:cNvPr>
          <p:cNvPicPr>
            <a:picLocks noGrp="1"/>
          </p:cNvPicPr>
          <p:nvPr>
            <p:ph sz="quarter" idx="4"/>
          </p:nvPr>
        </p:nvPicPr>
        <p:blipFill>
          <a:blip r:embed="rId3" cstate="print">
            <a:extLst>
              <a:ext uri="{28A0092B-C50C-407E-A947-70E740481C1C}">
                <a14:useLocalDpi xmlns:a14="http://schemas.microsoft.com/office/drawing/2010/main" val="0"/>
              </a:ext>
            </a:extLst>
          </a:blip>
          <a:srcRect/>
          <a:stretch>
            <a:fillRect/>
          </a:stretch>
        </p:blipFill>
        <p:spPr bwMode="auto">
          <a:xfrm>
            <a:off x="6321997" y="1912534"/>
            <a:ext cx="5400000" cy="3240000"/>
          </a:xfrm>
          <a:prstGeom prst="rect">
            <a:avLst/>
          </a:prstGeom>
          <a:noFill/>
          <a:ln>
            <a:solidFill>
              <a:schemeClr val="tx1"/>
            </a:solidFill>
          </a:ln>
        </p:spPr>
      </p:pic>
      <p:pic>
        <p:nvPicPr>
          <p:cNvPr id="10" name="Content Placeholder 15">
            <a:extLst>
              <a:ext uri="{FF2B5EF4-FFF2-40B4-BE49-F238E27FC236}">
                <a16:creationId xmlns:a16="http://schemas.microsoft.com/office/drawing/2014/main" id="{E00C777D-F7BA-485A-9F7F-310F56A0F7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3" name="Slide Number Placeholder 2">
            <a:extLst>
              <a:ext uri="{FF2B5EF4-FFF2-40B4-BE49-F238E27FC236}">
                <a16:creationId xmlns:a16="http://schemas.microsoft.com/office/drawing/2014/main" id="{4B2FD4D7-1449-4851-8132-0F6052F7065D}"/>
              </a:ext>
            </a:extLst>
          </p:cNvPr>
          <p:cNvSpPr>
            <a:spLocks noGrp="1"/>
          </p:cNvSpPr>
          <p:nvPr>
            <p:ph type="sldNum" sz="quarter" idx="12"/>
          </p:nvPr>
        </p:nvSpPr>
        <p:spPr/>
        <p:txBody>
          <a:bodyPr/>
          <a:lstStyle/>
          <a:p>
            <a:fld id="{3A98EE3D-8CD1-4C3F-BD1C-C98C9596463C}" type="slidenum">
              <a:rPr lang="en-US" smtClean="0"/>
              <a:t>26</a:t>
            </a:fld>
            <a:endParaRPr lang="en-US" dirty="0"/>
          </a:p>
        </p:txBody>
      </p:sp>
      <p:sp>
        <p:nvSpPr>
          <p:cNvPr id="11" name="Title 1">
            <a:extLst>
              <a:ext uri="{FF2B5EF4-FFF2-40B4-BE49-F238E27FC236}">
                <a16:creationId xmlns:a16="http://schemas.microsoft.com/office/drawing/2014/main" id="{F7B85BD1-133D-471F-994A-8F7BCE874CD0}"/>
              </a:ext>
            </a:extLst>
          </p:cNvPr>
          <p:cNvSpPr>
            <a:spLocks noGrp="1"/>
          </p:cNvSpPr>
          <p:nvPr>
            <p:ph type="title"/>
          </p:nvPr>
        </p:nvSpPr>
        <p:spPr>
          <a:xfrm>
            <a:off x="581194" y="545403"/>
            <a:ext cx="11029616" cy="752174"/>
          </a:xfrm>
        </p:spPr>
        <p:txBody>
          <a:bodyPr>
            <a:normAutofit/>
          </a:bodyPr>
          <a:lstStyle/>
          <a:p>
            <a:r>
              <a:rPr lang="en-US" sz="3200" b="1" cap="none" dirty="0">
                <a:latin typeface="Arial" panose="020B0604020202020204" pitchFamily="34" charset="0"/>
                <a:cs typeface="Arial" panose="020B0604020202020204" pitchFamily="34" charset="0"/>
              </a:rPr>
              <a:t>Results - Micromixing </a:t>
            </a:r>
            <a:endParaRPr lang="en-MY" sz="3200" b="1"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71339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317A90E-1511-41A5-9081-9115451D02BD}"/>
              </a:ext>
            </a:extLst>
          </p:cNvPr>
          <p:cNvSpPr txBox="1"/>
          <p:nvPr/>
        </p:nvSpPr>
        <p:spPr>
          <a:xfrm>
            <a:off x="1463609" y="5437288"/>
            <a:ext cx="9264777" cy="646331"/>
          </a:xfrm>
          <a:prstGeom prst="rect">
            <a:avLst/>
          </a:prstGeom>
          <a:noFill/>
        </p:spPr>
        <p:txBody>
          <a:bodyPr wrap="square">
            <a:spAutoFit/>
          </a:bodyPr>
          <a:lstStyle/>
          <a:p>
            <a:pPr algn="ctr">
              <a:spcBef>
                <a:spcPts val="600"/>
              </a:spcBef>
              <a:spcAft>
                <a:spcPts val="1200"/>
              </a:spcAft>
              <a:tabLst>
                <a:tab pos="201295" algn="ctr"/>
              </a:tabLst>
            </a:pPr>
            <a:r>
              <a:rPr lang="en-US" b="1" i="1" dirty="0">
                <a:effectLst/>
                <a:latin typeface="Arial" panose="020B0604020202020204" pitchFamily="34" charset="0"/>
                <a:ea typeface="Calibri" panose="020F0502020204030204" pitchFamily="34" charset="0"/>
                <a:cs typeface="Arial" panose="020B0604020202020204" pitchFamily="34" charset="0"/>
              </a:rPr>
              <a:t>Figure 13</a:t>
            </a:r>
            <a:r>
              <a:rPr lang="en-US" i="1" dirty="0">
                <a:effectLst/>
                <a:latin typeface="Arial" panose="020B0604020202020204" pitchFamily="34" charset="0"/>
                <a:ea typeface="Calibri" panose="020F0502020204030204" pitchFamily="34" charset="0"/>
                <a:cs typeface="Arial" panose="020B0604020202020204" pitchFamily="34" charset="0"/>
              </a:rPr>
              <a:t>: The schematic diagram mixing of water and sodium chloride solution in (a) T-junction, and (b) offset T-junction microchannels</a:t>
            </a:r>
            <a:endParaRPr lang="en-MY" i="1" dirty="0">
              <a:effectLst/>
              <a:latin typeface="Arial" panose="020B0604020202020204" pitchFamily="34" charset="0"/>
              <a:ea typeface="Calibri" panose="020F050202020403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D258D7F6-AFD1-4AC5-BB5F-833FE11C794A}"/>
              </a:ext>
            </a:extLst>
          </p:cNvPr>
          <p:cNvPicPr>
            <a:picLocks noChangeAspect="1"/>
          </p:cNvPicPr>
          <p:nvPr/>
        </p:nvPicPr>
        <p:blipFill rotWithShape="1">
          <a:blip r:embed="rId2"/>
          <a:srcRect r="3344" b="11855"/>
          <a:stretch/>
        </p:blipFill>
        <p:spPr>
          <a:xfrm>
            <a:off x="2613318" y="1567432"/>
            <a:ext cx="6965357" cy="3600000"/>
          </a:xfrm>
          <a:prstGeom prst="rect">
            <a:avLst/>
          </a:prstGeom>
        </p:spPr>
      </p:pic>
      <p:pic>
        <p:nvPicPr>
          <p:cNvPr id="9" name="Content Placeholder 15">
            <a:extLst>
              <a:ext uri="{FF2B5EF4-FFF2-40B4-BE49-F238E27FC236}">
                <a16:creationId xmlns:a16="http://schemas.microsoft.com/office/drawing/2014/main" id="{8D37F3DE-80B8-4087-BC93-1B93D96B9E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4" name="Slide Number Placeholder 3">
            <a:extLst>
              <a:ext uri="{FF2B5EF4-FFF2-40B4-BE49-F238E27FC236}">
                <a16:creationId xmlns:a16="http://schemas.microsoft.com/office/drawing/2014/main" id="{095E45E3-4825-4BE1-A125-CE18C02054A2}"/>
              </a:ext>
            </a:extLst>
          </p:cNvPr>
          <p:cNvSpPr>
            <a:spLocks noGrp="1"/>
          </p:cNvSpPr>
          <p:nvPr>
            <p:ph type="sldNum" sz="quarter" idx="12"/>
          </p:nvPr>
        </p:nvSpPr>
        <p:spPr/>
        <p:txBody>
          <a:bodyPr/>
          <a:lstStyle/>
          <a:p>
            <a:fld id="{3A98EE3D-8CD1-4C3F-BD1C-C98C9596463C}" type="slidenum">
              <a:rPr lang="en-US" smtClean="0"/>
              <a:t>27</a:t>
            </a:fld>
            <a:endParaRPr lang="en-US" dirty="0"/>
          </a:p>
        </p:txBody>
      </p:sp>
      <p:sp>
        <p:nvSpPr>
          <p:cNvPr id="10" name="Title 1">
            <a:extLst>
              <a:ext uri="{FF2B5EF4-FFF2-40B4-BE49-F238E27FC236}">
                <a16:creationId xmlns:a16="http://schemas.microsoft.com/office/drawing/2014/main" id="{0D68E6E1-741A-4F7C-9457-4DA3ACE123E0}"/>
              </a:ext>
            </a:extLst>
          </p:cNvPr>
          <p:cNvSpPr>
            <a:spLocks noGrp="1"/>
          </p:cNvSpPr>
          <p:nvPr>
            <p:ph type="title"/>
          </p:nvPr>
        </p:nvSpPr>
        <p:spPr>
          <a:xfrm>
            <a:off x="581194" y="545403"/>
            <a:ext cx="11029616" cy="752174"/>
          </a:xfrm>
        </p:spPr>
        <p:txBody>
          <a:bodyPr>
            <a:normAutofit/>
          </a:bodyPr>
          <a:lstStyle/>
          <a:p>
            <a:r>
              <a:rPr lang="en-US" sz="3200" b="1" cap="none" dirty="0">
                <a:latin typeface="Arial" panose="020B0604020202020204" pitchFamily="34" charset="0"/>
                <a:cs typeface="Arial" panose="020B0604020202020204" pitchFamily="34" charset="0"/>
              </a:rPr>
              <a:t>Results - Micromixing </a:t>
            </a:r>
            <a:endParaRPr lang="en-MY" sz="3200" b="1"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0149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317A90E-1511-41A5-9081-9115451D02BD}"/>
              </a:ext>
            </a:extLst>
          </p:cNvPr>
          <p:cNvSpPr txBox="1"/>
          <p:nvPr/>
        </p:nvSpPr>
        <p:spPr>
          <a:xfrm>
            <a:off x="770380" y="5457152"/>
            <a:ext cx="5004943" cy="646331"/>
          </a:xfrm>
          <a:prstGeom prst="rect">
            <a:avLst/>
          </a:prstGeom>
          <a:noFill/>
        </p:spPr>
        <p:txBody>
          <a:bodyPr wrap="square">
            <a:spAutoFit/>
          </a:bodyPr>
          <a:lstStyle/>
          <a:p>
            <a:pPr algn="ctr">
              <a:spcBef>
                <a:spcPts val="600"/>
              </a:spcBef>
              <a:spcAft>
                <a:spcPts val="1200"/>
              </a:spcAft>
              <a:tabLst>
                <a:tab pos="201295" algn="ctr"/>
              </a:tabLst>
            </a:pPr>
            <a:r>
              <a:rPr lang="en-MY" b="1" i="1" dirty="0">
                <a:effectLst/>
                <a:latin typeface="Arial" panose="020B0604020202020204" pitchFamily="34" charset="0"/>
                <a:ea typeface="Calibri" panose="020F0502020204030204" pitchFamily="34" charset="0"/>
                <a:cs typeface="Arial" panose="020B0604020202020204" pitchFamily="34" charset="0"/>
              </a:rPr>
              <a:t>Figure 14</a:t>
            </a:r>
            <a:r>
              <a:rPr lang="en-MY" i="1" dirty="0">
                <a:effectLst/>
                <a:latin typeface="Arial" panose="020B0604020202020204" pitchFamily="34" charset="0"/>
                <a:ea typeface="Calibri" panose="020F0502020204030204" pitchFamily="34" charset="0"/>
                <a:cs typeface="Arial" panose="020B0604020202020204" pitchFamily="34" charset="0"/>
              </a:rPr>
              <a:t>:</a:t>
            </a:r>
            <a:r>
              <a:rPr lang="en-MY" i="1" dirty="0">
                <a:latin typeface="Arial" panose="020B0604020202020204" pitchFamily="34" charset="0"/>
                <a:ea typeface="Calibri" panose="020F0502020204030204" pitchFamily="34" charset="0"/>
                <a:cs typeface="Arial" panose="020B0604020202020204" pitchFamily="34" charset="0"/>
              </a:rPr>
              <a:t> </a:t>
            </a:r>
            <a:r>
              <a:rPr lang="en-MY" i="1" dirty="0">
                <a:effectLst/>
                <a:latin typeface="Arial" panose="020B0604020202020204" pitchFamily="34" charset="0"/>
                <a:ea typeface="Calibri" panose="020F0502020204030204" pitchFamily="34" charset="0"/>
                <a:cs typeface="Arial" panose="020B0604020202020204" pitchFamily="34" charset="0"/>
              </a:rPr>
              <a:t>Mixing index of </a:t>
            </a:r>
            <a:r>
              <a:rPr lang="en-US" i="1" dirty="0">
                <a:effectLst/>
                <a:latin typeface="Arial" panose="020B0604020202020204" pitchFamily="34" charset="0"/>
                <a:ea typeface="Calibri" panose="020F0502020204030204" pitchFamily="34" charset="0"/>
                <a:cs typeface="Arial" panose="020B0604020202020204" pitchFamily="34" charset="0"/>
              </a:rPr>
              <a:t>propan-2-ol and sodium chloride solution </a:t>
            </a:r>
            <a:r>
              <a:rPr lang="en-MY" i="1" dirty="0">
                <a:effectLst/>
                <a:latin typeface="Arial" panose="020B0604020202020204" pitchFamily="34" charset="0"/>
                <a:ea typeface="Calibri" panose="020F0502020204030204" pitchFamily="34" charset="0"/>
                <a:cs typeface="Arial" panose="020B0604020202020204" pitchFamily="34" charset="0"/>
              </a:rPr>
              <a:t>at T-junction</a:t>
            </a:r>
          </a:p>
        </p:txBody>
      </p:sp>
      <p:sp>
        <p:nvSpPr>
          <p:cNvPr id="15" name="TextBox 14">
            <a:extLst>
              <a:ext uri="{FF2B5EF4-FFF2-40B4-BE49-F238E27FC236}">
                <a16:creationId xmlns:a16="http://schemas.microsoft.com/office/drawing/2014/main" id="{234AFD6F-92E7-40CE-9FB8-F97BADA68549}"/>
              </a:ext>
            </a:extLst>
          </p:cNvPr>
          <p:cNvSpPr txBox="1"/>
          <p:nvPr/>
        </p:nvSpPr>
        <p:spPr>
          <a:xfrm>
            <a:off x="6613564" y="5457151"/>
            <a:ext cx="5004943" cy="646331"/>
          </a:xfrm>
          <a:prstGeom prst="rect">
            <a:avLst/>
          </a:prstGeom>
          <a:noFill/>
        </p:spPr>
        <p:txBody>
          <a:bodyPr wrap="square">
            <a:spAutoFit/>
          </a:bodyPr>
          <a:lstStyle/>
          <a:p>
            <a:pPr algn="ctr">
              <a:spcBef>
                <a:spcPts val="600"/>
              </a:spcBef>
              <a:spcAft>
                <a:spcPts val="1200"/>
              </a:spcAft>
              <a:tabLst>
                <a:tab pos="201295" algn="ctr"/>
              </a:tabLst>
            </a:pPr>
            <a:r>
              <a:rPr lang="en-MY" b="1" i="1" dirty="0">
                <a:effectLst/>
                <a:latin typeface="Arial" panose="020B0604020202020204" pitchFamily="34" charset="0"/>
                <a:ea typeface="Calibri" panose="020F0502020204030204" pitchFamily="34" charset="0"/>
                <a:cs typeface="Arial" panose="020B0604020202020204" pitchFamily="34" charset="0"/>
              </a:rPr>
              <a:t>Figure 15</a:t>
            </a:r>
            <a:r>
              <a:rPr lang="en-MY" i="1" dirty="0">
                <a:effectLst/>
                <a:latin typeface="Arial" panose="020B0604020202020204" pitchFamily="34" charset="0"/>
                <a:ea typeface="Calibri" panose="020F0502020204030204" pitchFamily="34" charset="0"/>
                <a:cs typeface="Arial" panose="020B0604020202020204" pitchFamily="34" charset="0"/>
              </a:rPr>
              <a:t>:</a:t>
            </a:r>
            <a:r>
              <a:rPr lang="en-MY" i="1" dirty="0">
                <a:latin typeface="Arial" panose="020B0604020202020204" pitchFamily="34" charset="0"/>
                <a:ea typeface="Calibri" panose="020F0502020204030204" pitchFamily="34" charset="0"/>
                <a:cs typeface="Arial" panose="020B0604020202020204" pitchFamily="34" charset="0"/>
              </a:rPr>
              <a:t> </a:t>
            </a:r>
            <a:r>
              <a:rPr lang="en-MY" i="1" dirty="0">
                <a:effectLst/>
                <a:latin typeface="Arial" panose="020B0604020202020204" pitchFamily="34" charset="0"/>
                <a:ea typeface="Calibri" panose="020F0502020204030204" pitchFamily="34" charset="0"/>
                <a:cs typeface="Arial" panose="020B0604020202020204" pitchFamily="34" charset="0"/>
              </a:rPr>
              <a:t>Mixing index of </a:t>
            </a:r>
            <a:r>
              <a:rPr lang="en-US" i="1" dirty="0">
                <a:effectLst/>
                <a:latin typeface="Arial" panose="020B0604020202020204" pitchFamily="34" charset="0"/>
                <a:ea typeface="Calibri" panose="020F0502020204030204" pitchFamily="34" charset="0"/>
                <a:cs typeface="Arial" panose="020B0604020202020204" pitchFamily="34" charset="0"/>
              </a:rPr>
              <a:t>propan-2-ol and sodium chloride solution </a:t>
            </a:r>
            <a:r>
              <a:rPr lang="en-MY" i="1" dirty="0">
                <a:effectLst/>
                <a:latin typeface="Arial" panose="020B0604020202020204" pitchFamily="34" charset="0"/>
                <a:ea typeface="Calibri" panose="020F0502020204030204" pitchFamily="34" charset="0"/>
                <a:cs typeface="Arial" panose="020B0604020202020204" pitchFamily="34" charset="0"/>
              </a:rPr>
              <a:t>at offset T-junction</a:t>
            </a:r>
          </a:p>
        </p:txBody>
      </p:sp>
      <p:pic>
        <p:nvPicPr>
          <p:cNvPr id="17" name="Content Placeholder 16">
            <a:extLst>
              <a:ext uri="{FF2B5EF4-FFF2-40B4-BE49-F238E27FC236}">
                <a16:creationId xmlns:a16="http://schemas.microsoft.com/office/drawing/2014/main" id="{940467A9-C188-4433-BB57-87CD3E9FAD79}"/>
              </a:ext>
            </a:extLst>
          </p:cNvPr>
          <p:cNvPicPr>
            <a:picLocks noGrp="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572851" y="1904241"/>
            <a:ext cx="5400000" cy="3240000"/>
          </a:xfrm>
          <a:prstGeom prst="rect">
            <a:avLst/>
          </a:prstGeom>
          <a:noFill/>
          <a:ln>
            <a:solidFill>
              <a:schemeClr val="tx1"/>
            </a:solidFill>
          </a:ln>
        </p:spPr>
      </p:pic>
      <p:pic>
        <p:nvPicPr>
          <p:cNvPr id="18" name="Content Placeholder 17">
            <a:extLst>
              <a:ext uri="{FF2B5EF4-FFF2-40B4-BE49-F238E27FC236}">
                <a16:creationId xmlns:a16="http://schemas.microsoft.com/office/drawing/2014/main" id="{3C547D99-E212-44D7-B0A9-96973BD11979}"/>
              </a:ext>
            </a:extLst>
          </p:cNvPr>
          <p:cNvPicPr>
            <a:picLocks noGrp="1"/>
          </p:cNvPicPr>
          <p:nvPr>
            <p:ph sz="quarter" idx="4"/>
          </p:nvPr>
        </p:nvPicPr>
        <p:blipFill>
          <a:blip r:embed="rId3" cstate="print">
            <a:extLst>
              <a:ext uri="{28A0092B-C50C-407E-A947-70E740481C1C}">
                <a14:useLocalDpi xmlns:a14="http://schemas.microsoft.com/office/drawing/2010/main" val="0"/>
              </a:ext>
            </a:extLst>
          </a:blip>
          <a:srcRect/>
          <a:stretch>
            <a:fillRect/>
          </a:stretch>
        </p:blipFill>
        <p:spPr bwMode="auto">
          <a:xfrm>
            <a:off x="6416036" y="1904241"/>
            <a:ext cx="5400000" cy="3240000"/>
          </a:xfrm>
          <a:prstGeom prst="rect">
            <a:avLst/>
          </a:prstGeom>
          <a:noFill/>
          <a:ln>
            <a:solidFill>
              <a:schemeClr val="tx1"/>
            </a:solidFill>
          </a:ln>
        </p:spPr>
      </p:pic>
      <p:pic>
        <p:nvPicPr>
          <p:cNvPr id="10" name="Content Placeholder 15">
            <a:extLst>
              <a:ext uri="{FF2B5EF4-FFF2-40B4-BE49-F238E27FC236}">
                <a16:creationId xmlns:a16="http://schemas.microsoft.com/office/drawing/2014/main" id="{83AC7A0C-428E-4D09-ACBB-E75392F07E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3" name="Slide Number Placeholder 2">
            <a:extLst>
              <a:ext uri="{FF2B5EF4-FFF2-40B4-BE49-F238E27FC236}">
                <a16:creationId xmlns:a16="http://schemas.microsoft.com/office/drawing/2014/main" id="{1FB4572F-B57A-4A15-BB68-B5BBFE9F4209}"/>
              </a:ext>
            </a:extLst>
          </p:cNvPr>
          <p:cNvSpPr>
            <a:spLocks noGrp="1"/>
          </p:cNvSpPr>
          <p:nvPr>
            <p:ph type="sldNum" sz="quarter" idx="12"/>
          </p:nvPr>
        </p:nvSpPr>
        <p:spPr/>
        <p:txBody>
          <a:bodyPr/>
          <a:lstStyle/>
          <a:p>
            <a:fld id="{3A98EE3D-8CD1-4C3F-BD1C-C98C9596463C}" type="slidenum">
              <a:rPr lang="en-US" smtClean="0"/>
              <a:t>28</a:t>
            </a:fld>
            <a:endParaRPr lang="en-US" dirty="0"/>
          </a:p>
        </p:txBody>
      </p:sp>
      <p:sp>
        <p:nvSpPr>
          <p:cNvPr id="11" name="Title 1">
            <a:extLst>
              <a:ext uri="{FF2B5EF4-FFF2-40B4-BE49-F238E27FC236}">
                <a16:creationId xmlns:a16="http://schemas.microsoft.com/office/drawing/2014/main" id="{7A25229A-232D-48E6-BE8F-8C277F42472D}"/>
              </a:ext>
            </a:extLst>
          </p:cNvPr>
          <p:cNvSpPr>
            <a:spLocks noGrp="1"/>
          </p:cNvSpPr>
          <p:nvPr>
            <p:ph type="title"/>
          </p:nvPr>
        </p:nvSpPr>
        <p:spPr>
          <a:xfrm>
            <a:off x="581194" y="545403"/>
            <a:ext cx="11029616" cy="752174"/>
          </a:xfrm>
        </p:spPr>
        <p:txBody>
          <a:bodyPr>
            <a:normAutofit/>
          </a:bodyPr>
          <a:lstStyle/>
          <a:p>
            <a:r>
              <a:rPr lang="en-US" sz="3200" b="1" cap="none" dirty="0">
                <a:latin typeface="Arial" panose="020B0604020202020204" pitchFamily="34" charset="0"/>
                <a:cs typeface="Arial" panose="020B0604020202020204" pitchFamily="34" charset="0"/>
              </a:rPr>
              <a:t>Results - Micromixing </a:t>
            </a:r>
            <a:endParaRPr lang="en-MY" sz="3200" b="1"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0396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317A90E-1511-41A5-9081-9115451D02BD}"/>
              </a:ext>
            </a:extLst>
          </p:cNvPr>
          <p:cNvSpPr txBox="1"/>
          <p:nvPr/>
        </p:nvSpPr>
        <p:spPr>
          <a:xfrm>
            <a:off x="435429" y="5666266"/>
            <a:ext cx="11423276" cy="646331"/>
          </a:xfrm>
          <a:prstGeom prst="rect">
            <a:avLst/>
          </a:prstGeom>
          <a:noFill/>
        </p:spPr>
        <p:txBody>
          <a:bodyPr wrap="square">
            <a:spAutoFit/>
          </a:bodyPr>
          <a:lstStyle/>
          <a:p>
            <a:pPr algn="ctr">
              <a:spcBef>
                <a:spcPts val="600"/>
              </a:spcBef>
              <a:spcAft>
                <a:spcPts val="1200"/>
              </a:spcAft>
              <a:tabLst>
                <a:tab pos="201295" algn="ctr"/>
              </a:tabLst>
            </a:pPr>
            <a:r>
              <a:rPr lang="en-US" b="1" i="1" dirty="0">
                <a:effectLst/>
                <a:latin typeface="Arial" panose="020B0604020202020204" pitchFamily="34" charset="0"/>
                <a:ea typeface="Calibri" panose="020F0502020204030204" pitchFamily="34" charset="0"/>
                <a:cs typeface="Arial" panose="020B0604020202020204" pitchFamily="34" charset="0"/>
              </a:rPr>
              <a:t>Figure </a:t>
            </a:r>
            <a:r>
              <a:rPr lang="en-US" b="1" i="1" dirty="0">
                <a:latin typeface="Arial" panose="020B0604020202020204" pitchFamily="34" charset="0"/>
                <a:ea typeface="Calibri" panose="020F0502020204030204" pitchFamily="34" charset="0"/>
                <a:cs typeface="Arial" panose="020B0604020202020204" pitchFamily="34" charset="0"/>
              </a:rPr>
              <a:t>16</a:t>
            </a:r>
            <a:r>
              <a:rPr lang="en-US" i="1" dirty="0">
                <a:latin typeface="Arial" panose="020B0604020202020204" pitchFamily="34" charset="0"/>
                <a:ea typeface="Calibri" panose="020F0502020204030204" pitchFamily="34" charset="0"/>
                <a:cs typeface="Arial" panose="020B0604020202020204" pitchFamily="34" charset="0"/>
              </a:rPr>
              <a:t>: </a:t>
            </a:r>
            <a:r>
              <a:rPr lang="en-US" i="1" dirty="0">
                <a:effectLst/>
                <a:latin typeface="Arial" panose="020B0604020202020204" pitchFamily="34" charset="0"/>
                <a:ea typeface="Calibri" panose="020F0502020204030204" pitchFamily="34" charset="0"/>
                <a:cs typeface="Arial" panose="020B0604020202020204" pitchFamily="34" charset="0"/>
              </a:rPr>
              <a:t>Actual mixing images (1400 µm length and 790 µm width) of blue dye in propan-2-ol and yellow dye in sodium chloride solution within offset T-junction microchannel at Re of 40. MI stands for mixing index.</a:t>
            </a:r>
            <a:endParaRPr lang="en-MY" i="1" dirty="0">
              <a:effectLst/>
              <a:latin typeface="Arial" panose="020B0604020202020204" pitchFamily="34" charset="0"/>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0FED3D91-C9AE-4461-94E2-0028F4E91639}"/>
              </a:ext>
            </a:extLst>
          </p:cNvPr>
          <p:cNvPicPr>
            <a:picLocks noChangeAspect="1"/>
          </p:cNvPicPr>
          <p:nvPr/>
        </p:nvPicPr>
        <p:blipFill rotWithShape="1">
          <a:blip r:embed="rId2"/>
          <a:srcRect b="14326"/>
          <a:stretch/>
        </p:blipFill>
        <p:spPr>
          <a:xfrm>
            <a:off x="2907067" y="1389126"/>
            <a:ext cx="6480000" cy="4079748"/>
          </a:xfrm>
          <a:prstGeom prst="rect">
            <a:avLst/>
          </a:prstGeom>
        </p:spPr>
      </p:pic>
      <p:pic>
        <p:nvPicPr>
          <p:cNvPr id="9" name="Content Placeholder 15">
            <a:extLst>
              <a:ext uri="{FF2B5EF4-FFF2-40B4-BE49-F238E27FC236}">
                <a16:creationId xmlns:a16="http://schemas.microsoft.com/office/drawing/2014/main" id="{AAD2CC1D-B4CE-4F7F-BB1E-7DDF5E5836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4" name="Slide Number Placeholder 3">
            <a:extLst>
              <a:ext uri="{FF2B5EF4-FFF2-40B4-BE49-F238E27FC236}">
                <a16:creationId xmlns:a16="http://schemas.microsoft.com/office/drawing/2014/main" id="{C43794E6-19A8-450F-939E-844443D3BC8B}"/>
              </a:ext>
            </a:extLst>
          </p:cNvPr>
          <p:cNvSpPr>
            <a:spLocks noGrp="1"/>
          </p:cNvSpPr>
          <p:nvPr>
            <p:ph type="sldNum" sz="quarter" idx="12"/>
          </p:nvPr>
        </p:nvSpPr>
        <p:spPr/>
        <p:txBody>
          <a:bodyPr/>
          <a:lstStyle/>
          <a:p>
            <a:fld id="{3A98EE3D-8CD1-4C3F-BD1C-C98C9596463C}" type="slidenum">
              <a:rPr lang="en-US" smtClean="0"/>
              <a:t>29</a:t>
            </a:fld>
            <a:endParaRPr lang="en-US" dirty="0"/>
          </a:p>
        </p:txBody>
      </p:sp>
      <p:sp>
        <p:nvSpPr>
          <p:cNvPr id="10" name="Title 1">
            <a:extLst>
              <a:ext uri="{FF2B5EF4-FFF2-40B4-BE49-F238E27FC236}">
                <a16:creationId xmlns:a16="http://schemas.microsoft.com/office/drawing/2014/main" id="{595A7547-95A7-4AA9-9159-D2F323640C25}"/>
              </a:ext>
            </a:extLst>
          </p:cNvPr>
          <p:cNvSpPr>
            <a:spLocks noGrp="1"/>
          </p:cNvSpPr>
          <p:nvPr>
            <p:ph type="title"/>
          </p:nvPr>
        </p:nvSpPr>
        <p:spPr>
          <a:xfrm>
            <a:off x="581194" y="545403"/>
            <a:ext cx="11029616" cy="752174"/>
          </a:xfrm>
        </p:spPr>
        <p:txBody>
          <a:bodyPr>
            <a:normAutofit/>
          </a:bodyPr>
          <a:lstStyle/>
          <a:p>
            <a:r>
              <a:rPr lang="en-US" sz="3200" b="1" cap="none" dirty="0">
                <a:latin typeface="Arial" panose="020B0604020202020204" pitchFamily="34" charset="0"/>
                <a:cs typeface="Arial" panose="020B0604020202020204" pitchFamily="34" charset="0"/>
              </a:rPr>
              <a:t>Results - Micromixing </a:t>
            </a:r>
            <a:endParaRPr lang="en-MY" sz="3200" b="1"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97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317A90E-1511-41A5-9081-9115451D02BD}"/>
              </a:ext>
            </a:extLst>
          </p:cNvPr>
          <p:cNvSpPr txBox="1"/>
          <p:nvPr/>
        </p:nvSpPr>
        <p:spPr>
          <a:xfrm>
            <a:off x="1463611" y="5489540"/>
            <a:ext cx="9264777" cy="646331"/>
          </a:xfrm>
          <a:prstGeom prst="rect">
            <a:avLst/>
          </a:prstGeom>
          <a:noFill/>
        </p:spPr>
        <p:txBody>
          <a:bodyPr wrap="square">
            <a:spAutoFit/>
          </a:bodyPr>
          <a:lstStyle/>
          <a:p>
            <a:pPr algn="ctr">
              <a:spcBef>
                <a:spcPts val="600"/>
              </a:spcBef>
              <a:spcAft>
                <a:spcPts val="1200"/>
              </a:spcAft>
              <a:tabLst>
                <a:tab pos="201295" algn="ctr"/>
              </a:tabLst>
            </a:pPr>
            <a:r>
              <a:rPr lang="en-US" b="1" i="1" dirty="0">
                <a:effectLst/>
                <a:latin typeface="Arial" panose="020B0604020202020204" pitchFamily="34" charset="0"/>
                <a:ea typeface="Calibri" panose="020F0502020204030204" pitchFamily="34" charset="0"/>
                <a:cs typeface="Arial" panose="020B0604020202020204" pitchFamily="34" charset="0"/>
              </a:rPr>
              <a:t>Figure </a:t>
            </a:r>
            <a:r>
              <a:rPr lang="en-US" b="1" i="1" dirty="0">
                <a:latin typeface="Arial" panose="020B0604020202020204" pitchFamily="34" charset="0"/>
                <a:ea typeface="Calibri" panose="020F0502020204030204" pitchFamily="34" charset="0"/>
                <a:cs typeface="Arial" panose="020B0604020202020204" pitchFamily="34" charset="0"/>
              </a:rPr>
              <a:t>17</a:t>
            </a:r>
            <a:r>
              <a:rPr lang="en-US" i="1" dirty="0">
                <a:latin typeface="Arial" panose="020B0604020202020204" pitchFamily="34" charset="0"/>
                <a:ea typeface="Calibri" panose="020F0502020204030204" pitchFamily="34" charset="0"/>
                <a:cs typeface="Arial" panose="020B0604020202020204" pitchFamily="34" charset="0"/>
              </a:rPr>
              <a:t>: </a:t>
            </a:r>
            <a:r>
              <a:rPr lang="en-US" i="1" dirty="0">
                <a:effectLst/>
                <a:latin typeface="Arial" panose="020B0604020202020204" pitchFamily="34" charset="0"/>
                <a:ea typeface="Calibri" panose="020F0502020204030204" pitchFamily="34" charset="0"/>
                <a:cs typeface="Arial" panose="020B0604020202020204" pitchFamily="34" charset="0"/>
              </a:rPr>
              <a:t>Comparison of mixing index between propan-2-ol and sodium chloride solution at different Re in T-junction and offset T-junction microchannels</a:t>
            </a:r>
            <a:endParaRPr lang="en-MY" i="1" dirty="0">
              <a:effectLst/>
              <a:latin typeface="Arial" panose="020B0604020202020204" pitchFamily="34" charset="0"/>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11D00AD5-9BB3-47FA-B2CA-06A0054BFE2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5999" y="1593558"/>
            <a:ext cx="6480000" cy="3600000"/>
          </a:xfrm>
          <a:prstGeom prst="rect">
            <a:avLst/>
          </a:prstGeom>
          <a:noFill/>
          <a:ln>
            <a:solidFill>
              <a:schemeClr val="tx1"/>
            </a:solidFill>
          </a:ln>
        </p:spPr>
      </p:pic>
      <p:pic>
        <p:nvPicPr>
          <p:cNvPr id="10" name="Content Placeholder 15">
            <a:extLst>
              <a:ext uri="{FF2B5EF4-FFF2-40B4-BE49-F238E27FC236}">
                <a16:creationId xmlns:a16="http://schemas.microsoft.com/office/drawing/2014/main" id="{05551463-D12C-4FE8-9D18-29B1D2D0B1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3" name="Slide Number Placeholder 2">
            <a:extLst>
              <a:ext uri="{FF2B5EF4-FFF2-40B4-BE49-F238E27FC236}">
                <a16:creationId xmlns:a16="http://schemas.microsoft.com/office/drawing/2014/main" id="{B054FC89-7005-4461-B246-6392E67F7774}"/>
              </a:ext>
            </a:extLst>
          </p:cNvPr>
          <p:cNvSpPr>
            <a:spLocks noGrp="1"/>
          </p:cNvSpPr>
          <p:nvPr>
            <p:ph type="sldNum" sz="quarter" idx="12"/>
          </p:nvPr>
        </p:nvSpPr>
        <p:spPr/>
        <p:txBody>
          <a:bodyPr/>
          <a:lstStyle/>
          <a:p>
            <a:fld id="{3A98EE3D-8CD1-4C3F-BD1C-C98C9596463C}" type="slidenum">
              <a:rPr lang="en-US" smtClean="0"/>
              <a:t>30</a:t>
            </a:fld>
            <a:endParaRPr lang="en-US" dirty="0"/>
          </a:p>
        </p:txBody>
      </p:sp>
      <p:sp>
        <p:nvSpPr>
          <p:cNvPr id="9" name="Title 1">
            <a:extLst>
              <a:ext uri="{FF2B5EF4-FFF2-40B4-BE49-F238E27FC236}">
                <a16:creationId xmlns:a16="http://schemas.microsoft.com/office/drawing/2014/main" id="{6B6E8B1E-4AAF-4D17-90D3-6A0C70B95B81}"/>
              </a:ext>
            </a:extLst>
          </p:cNvPr>
          <p:cNvSpPr>
            <a:spLocks noGrp="1"/>
          </p:cNvSpPr>
          <p:nvPr>
            <p:ph type="title"/>
          </p:nvPr>
        </p:nvSpPr>
        <p:spPr>
          <a:xfrm>
            <a:off x="581194" y="545403"/>
            <a:ext cx="11029616" cy="752174"/>
          </a:xfrm>
        </p:spPr>
        <p:txBody>
          <a:bodyPr>
            <a:normAutofit/>
          </a:bodyPr>
          <a:lstStyle/>
          <a:p>
            <a:r>
              <a:rPr lang="en-US" sz="3200" b="1" cap="none" dirty="0">
                <a:latin typeface="Arial" panose="020B0604020202020204" pitchFamily="34" charset="0"/>
                <a:cs typeface="Arial" panose="020B0604020202020204" pitchFamily="34" charset="0"/>
              </a:rPr>
              <a:t>Results - Micromixing </a:t>
            </a:r>
            <a:endParaRPr lang="en-MY" sz="3200" b="1"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30921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317A90E-1511-41A5-9081-9115451D02BD}"/>
              </a:ext>
            </a:extLst>
          </p:cNvPr>
          <p:cNvSpPr txBox="1"/>
          <p:nvPr/>
        </p:nvSpPr>
        <p:spPr>
          <a:xfrm>
            <a:off x="5533618" y="5920932"/>
            <a:ext cx="6077192" cy="584775"/>
          </a:xfrm>
          <a:prstGeom prst="rect">
            <a:avLst/>
          </a:prstGeom>
          <a:noFill/>
        </p:spPr>
        <p:txBody>
          <a:bodyPr wrap="square">
            <a:spAutoFit/>
          </a:bodyPr>
          <a:lstStyle/>
          <a:p>
            <a:pPr algn="ctr">
              <a:spcBef>
                <a:spcPts val="600"/>
              </a:spcBef>
              <a:spcAft>
                <a:spcPts val="1200"/>
              </a:spcAft>
              <a:tabLst>
                <a:tab pos="201295" algn="ctr"/>
              </a:tabLst>
            </a:pPr>
            <a:r>
              <a:rPr lang="en-US" sz="1600" b="1" i="1" dirty="0">
                <a:effectLst/>
                <a:latin typeface="Arial" panose="020B0604020202020204" pitchFamily="34" charset="0"/>
                <a:ea typeface="Calibri" panose="020F0502020204030204" pitchFamily="34" charset="0"/>
                <a:cs typeface="Arial" panose="020B0604020202020204" pitchFamily="34" charset="0"/>
              </a:rPr>
              <a:t>Figure 18</a:t>
            </a:r>
            <a:r>
              <a:rPr lang="en-US" sz="1600" i="1" dirty="0">
                <a:effectLst/>
                <a:latin typeface="Arial" panose="020B0604020202020204" pitchFamily="34" charset="0"/>
                <a:ea typeface="Calibri" panose="020F0502020204030204" pitchFamily="34" charset="0"/>
                <a:cs typeface="Arial" panose="020B0604020202020204" pitchFamily="34" charset="0"/>
              </a:rPr>
              <a:t>: The evolution of water droplets for offset T-junction microchannels with radius of (a) 400 µm, and (b) 750 µm </a:t>
            </a:r>
            <a:endParaRPr lang="en-MY" sz="1600" i="1" dirty="0">
              <a:effectLst/>
              <a:latin typeface="Arial" panose="020B0604020202020204" pitchFamily="34" charset="0"/>
              <a:ea typeface="Calibri" panose="020F0502020204030204" pitchFamily="34" charset="0"/>
              <a:cs typeface="Arial" panose="020B0604020202020204" pitchFamily="34" charset="0"/>
            </a:endParaRPr>
          </a:p>
        </p:txBody>
      </p:sp>
      <p:pic>
        <p:nvPicPr>
          <p:cNvPr id="7" name="Content Placeholder 15">
            <a:extLst>
              <a:ext uri="{FF2B5EF4-FFF2-40B4-BE49-F238E27FC236}">
                <a16:creationId xmlns:a16="http://schemas.microsoft.com/office/drawing/2014/main" id="{F61941C1-3A95-43B3-8300-49E97516D0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4" name="Slide Number Placeholder 3">
            <a:extLst>
              <a:ext uri="{FF2B5EF4-FFF2-40B4-BE49-F238E27FC236}">
                <a16:creationId xmlns:a16="http://schemas.microsoft.com/office/drawing/2014/main" id="{260B7D12-846D-489D-BFDF-3F8D66D5B3EA}"/>
              </a:ext>
            </a:extLst>
          </p:cNvPr>
          <p:cNvSpPr>
            <a:spLocks noGrp="1"/>
          </p:cNvSpPr>
          <p:nvPr>
            <p:ph type="sldNum" sz="quarter" idx="12"/>
          </p:nvPr>
        </p:nvSpPr>
        <p:spPr/>
        <p:txBody>
          <a:bodyPr/>
          <a:lstStyle/>
          <a:p>
            <a:fld id="{3A98EE3D-8CD1-4C3F-BD1C-C98C9596463C}" type="slidenum">
              <a:rPr lang="en-US" smtClean="0"/>
              <a:t>31</a:t>
            </a:fld>
            <a:endParaRPr lang="en-US" dirty="0"/>
          </a:p>
        </p:txBody>
      </p:sp>
      <p:sp>
        <p:nvSpPr>
          <p:cNvPr id="9" name="Title 1">
            <a:extLst>
              <a:ext uri="{FF2B5EF4-FFF2-40B4-BE49-F238E27FC236}">
                <a16:creationId xmlns:a16="http://schemas.microsoft.com/office/drawing/2014/main" id="{D1783E21-5AE2-47CE-85E3-2FDB2BD24FD4}"/>
              </a:ext>
            </a:extLst>
          </p:cNvPr>
          <p:cNvSpPr>
            <a:spLocks noGrp="1"/>
          </p:cNvSpPr>
          <p:nvPr>
            <p:ph type="title"/>
          </p:nvPr>
        </p:nvSpPr>
        <p:spPr>
          <a:xfrm>
            <a:off x="581194" y="352293"/>
            <a:ext cx="11029616" cy="752174"/>
          </a:xfrm>
        </p:spPr>
        <p:txBody>
          <a:bodyPr>
            <a:normAutofit/>
          </a:bodyPr>
          <a:lstStyle/>
          <a:p>
            <a:r>
              <a:rPr lang="en-US" b="1" cap="none" dirty="0">
                <a:latin typeface="Arial" panose="020B0604020202020204" pitchFamily="34" charset="0"/>
                <a:cs typeface="Arial" panose="020B0604020202020204" pitchFamily="34" charset="0"/>
              </a:rPr>
              <a:t>Results – Droplet Generation </a:t>
            </a:r>
            <a:endParaRPr lang="en-MY" b="1" cap="none"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5358036D-0235-4959-8F99-9BED25185BBC}"/>
              </a:ext>
            </a:extLst>
          </p:cNvPr>
          <p:cNvSpPr txBox="1"/>
          <p:nvPr/>
        </p:nvSpPr>
        <p:spPr>
          <a:xfrm>
            <a:off x="6096000" y="1649305"/>
            <a:ext cx="5434148" cy="3726789"/>
          </a:xfrm>
          <a:prstGeom prst="rect">
            <a:avLst/>
          </a:prstGeom>
          <a:noFill/>
          <a:ln>
            <a:solidFill>
              <a:schemeClr val="tx1"/>
            </a:solidFill>
          </a:ln>
        </p:spPr>
        <p:txBody>
          <a:bodyPr wrap="square" rtlCol="0">
            <a:spAutoFit/>
          </a:bodyPr>
          <a:lstStyle/>
          <a:p>
            <a:pPr marL="285750" indent="-285750" algn="just">
              <a:lnSpc>
                <a:spcPts val="2600"/>
              </a:lnSpc>
              <a:buFont typeface="Arial" panose="020B0604020202020204" pitchFamily="34" charset="0"/>
              <a:buChar char="•"/>
            </a:pPr>
            <a:r>
              <a:rPr lang="en-US" sz="1700" dirty="0"/>
              <a:t>When the droplet reached the junction, the oil pushed the water droplet upwards and cause an irregular shape at the bottom of the droplet as can be seen at t = </a:t>
            </a:r>
            <a:r>
              <a:rPr lang="en-MY" sz="1700" dirty="0"/>
              <a:t>t3</a:t>
            </a:r>
            <a:r>
              <a:rPr lang="en-US" sz="1700" dirty="0"/>
              <a:t>.</a:t>
            </a:r>
          </a:p>
          <a:p>
            <a:pPr marL="285750" indent="-285750" algn="just">
              <a:lnSpc>
                <a:spcPts val="2600"/>
              </a:lnSpc>
              <a:buFont typeface="Arial" panose="020B0604020202020204" pitchFamily="34" charset="0"/>
              <a:buChar char="•"/>
            </a:pPr>
            <a:r>
              <a:rPr lang="en-US" sz="1700" dirty="0"/>
              <a:t>This point is named as thread expansion stage and the period is called expansion time (Fu et al., 2009). The droplet is likely starting to be in the break-up process. The length increases gradually while the width increases moderately. </a:t>
            </a:r>
          </a:p>
          <a:p>
            <a:pPr marL="285750" indent="-285750" algn="just">
              <a:lnSpc>
                <a:spcPts val="2600"/>
              </a:lnSpc>
              <a:buFont typeface="Arial" panose="020B0604020202020204" pitchFamily="34" charset="0"/>
              <a:buChar char="•"/>
            </a:pPr>
            <a:r>
              <a:rPr lang="en-US" sz="1700" dirty="0"/>
              <a:t>As it reached t = t4, the cross-flowing liquids drove the thread in its axial direction and a visible neck formed.</a:t>
            </a:r>
            <a:endParaRPr lang="en-MY" sz="1700" dirty="0"/>
          </a:p>
        </p:txBody>
      </p:sp>
      <p:pic>
        <p:nvPicPr>
          <p:cNvPr id="5" name="Picture 4">
            <a:extLst>
              <a:ext uri="{FF2B5EF4-FFF2-40B4-BE49-F238E27FC236}">
                <a16:creationId xmlns:a16="http://schemas.microsoft.com/office/drawing/2014/main" id="{76BF1A6A-ACC7-44C3-83EA-2595251F4C87}"/>
              </a:ext>
            </a:extLst>
          </p:cNvPr>
          <p:cNvPicPr>
            <a:picLocks noChangeAspect="1"/>
          </p:cNvPicPr>
          <p:nvPr/>
        </p:nvPicPr>
        <p:blipFill rotWithShape="1">
          <a:blip r:embed="rId3"/>
          <a:srcRect r="4009" b="1382"/>
          <a:stretch/>
        </p:blipFill>
        <p:spPr>
          <a:xfrm>
            <a:off x="880044" y="1267007"/>
            <a:ext cx="4529612" cy="5400000"/>
          </a:xfrm>
          <a:prstGeom prst="rect">
            <a:avLst/>
          </a:prstGeom>
        </p:spPr>
      </p:pic>
    </p:spTree>
    <p:extLst>
      <p:ext uri="{BB962C8B-B14F-4D97-AF65-F5344CB8AC3E}">
        <p14:creationId xmlns:p14="http://schemas.microsoft.com/office/powerpoint/2010/main" val="8322589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1D22B0A-AC32-4688-AC98-D511448B0CB6}"/>
              </a:ext>
            </a:extLst>
          </p:cNvPr>
          <p:cNvSpPr/>
          <p:nvPr/>
        </p:nvSpPr>
        <p:spPr>
          <a:xfrm>
            <a:off x="6473952" y="1163615"/>
            <a:ext cx="5471160" cy="553616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 name="Rectangle 1">
            <a:extLst>
              <a:ext uri="{FF2B5EF4-FFF2-40B4-BE49-F238E27FC236}">
                <a16:creationId xmlns:a16="http://schemas.microsoft.com/office/drawing/2014/main" id="{FB25ABE0-E1DD-4957-BB51-E45DFC870F3A}"/>
              </a:ext>
            </a:extLst>
          </p:cNvPr>
          <p:cNvSpPr/>
          <p:nvPr/>
        </p:nvSpPr>
        <p:spPr>
          <a:xfrm>
            <a:off x="246888" y="1163615"/>
            <a:ext cx="6044184" cy="553616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2" name="TextBox 51">
            <a:extLst>
              <a:ext uri="{FF2B5EF4-FFF2-40B4-BE49-F238E27FC236}">
                <a16:creationId xmlns:a16="http://schemas.microsoft.com/office/drawing/2014/main" id="{FAE5F1DB-36A1-4D50-AB74-21DBF3CEE9E8}"/>
              </a:ext>
            </a:extLst>
          </p:cNvPr>
          <p:cNvSpPr txBox="1"/>
          <p:nvPr/>
        </p:nvSpPr>
        <p:spPr>
          <a:xfrm>
            <a:off x="622925" y="5232720"/>
            <a:ext cx="5292103" cy="923330"/>
          </a:xfrm>
          <a:prstGeom prst="rect">
            <a:avLst/>
          </a:prstGeom>
          <a:noFill/>
          <a:ln>
            <a:noFill/>
          </a:ln>
        </p:spPr>
        <p:txBody>
          <a:bodyPr wrap="square" rtlCol="0">
            <a:spAutoFit/>
          </a:bodyPr>
          <a:lstStyle/>
          <a:p>
            <a:pPr algn="ctr">
              <a:spcBef>
                <a:spcPts val="600"/>
              </a:spcBef>
              <a:spcAft>
                <a:spcPts val="1200"/>
              </a:spcAft>
              <a:tabLst>
                <a:tab pos="201295" algn="ctr"/>
              </a:tabLst>
            </a:pPr>
            <a:r>
              <a:rPr lang="en-US" b="1" i="1" dirty="0">
                <a:effectLst/>
                <a:latin typeface="Arial" panose="020B0604020202020204" pitchFamily="34" charset="0"/>
                <a:ea typeface="Calibri" panose="020F0502020204030204" pitchFamily="34" charset="0"/>
                <a:cs typeface="Arial" panose="020B0604020202020204" pitchFamily="34" charset="0"/>
              </a:rPr>
              <a:t>Figure </a:t>
            </a:r>
            <a:r>
              <a:rPr lang="en-US" b="1" i="1" dirty="0">
                <a:latin typeface="Arial" panose="020B0604020202020204" pitchFamily="34" charset="0"/>
                <a:ea typeface="Calibri" panose="020F0502020204030204" pitchFamily="34" charset="0"/>
                <a:cs typeface="Arial" panose="020B0604020202020204" pitchFamily="34" charset="0"/>
              </a:rPr>
              <a:t>19</a:t>
            </a:r>
            <a:r>
              <a:rPr lang="en-US" i="1" dirty="0">
                <a:latin typeface="Arial" panose="020B0604020202020204" pitchFamily="34" charset="0"/>
                <a:ea typeface="Calibri" panose="020F0502020204030204" pitchFamily="34" charset="0"/>
                <a:cs typeface="Arial" panose="020B0604020202020204" pitchFamily="34" charset="0"/>
              </a:rPr>
              <a:t>: </a:t>
            </a:r>
            <a:r>
              <a:rPr lang="en-US" i="1" dirty="0">
                <a:effectLst/>
                <a:latin typeface="Arial" panose="020B0604020202020204" pitchFamily="34" charset="0"/>
                <a:ea typeface="Calibri" panose="020F0502020204030204" pitchFamily="34" charset="0"/>
                <a:cs typeface="Arial" panose="020B0604020202020204" pitchFamily="34" charset="0"/>
              </a:rPr>
              <a:t>The motion of water droplets after 364 </a:t>
            </a:r>
            <a:r>
              <a:rPr lang="en-US" i="1" dirty="0" err="1">
                <a:effectLst/>
                <a:latin typeface="Arial" panose="020B0604020202020204" pitchFamily="34" charset="0"/>
                <a:ea typeface="Calibri" panose="020F0502020204030204" pitchFamily="34" charset="0"/>
                <a:cs typeface="Arial" panose="020B0604020202020204" pitchFamily="34" charset="0"/>
              </a:rPr>
              <a:t>ms</a:t>
            </a:r>
            <a:r>
              <a:rPr lang="en-US" i="1" dirty="0">
                <a:effectLst/>
                <a:latin typeface="Arial" panose="020B0604020202020204" pitchFamily="34" charset="0"/>
                <a:ea typeface="Calibri" panose="020F0502020204030204" pitchFamily="34" charset="0"/>
                <a:cs typeface="Arial" panose="020B0604020202020204" pitchFamily="34" charset="0"/>
              </a:rPr>
              <a:t> within radius of (a) 400 µm, (b) 500 µm, and (c) 750 µm offset T-junction microchannels</a:t>
            </a:r>
            <a:endParaRPr lang="en-MY" i="1" dirty="0">
              <a:effectLst/>
              <a:latin typeface="Arial" panose="020B0604020202020204" pitchFamily="34" charset="0"/>
              <a:ea typeface="Calibri" panose="020F0502020204030204" pitchFamily="34" charset="0"/>
              <a:cs typeface="Arial" panose="020B0604020202020204" pitchFamily="34" charset="0"/>
            </a:endParaRPr>
          </a:p>
        </p:txBody>
      </p:sp>
      <p:sp>
        <p:nvSpPr>
          <p:cNvPr id="1126" name="TextBox 1125">
            <a:extLst>
              <a:ext uri="{FF2B5EF4-FFF2-40B4-BE49-F238E27FC236}">
                <a16:creationId xmlns:a16="http://schemas.microsoft.com/office/drawing/2014/main" id="{CF4D8394-312A-4188-B395-62C063CB2A0E}"/>
              </a:ext>
            </a:extLst>
          </p:cNvPr>
          <p:cNvSpPr txBox="1"/>
          <p:nvPr/>
        </p:nvSpPr>
        <p:spPr>
          <a:xfrm>
            <a:off x="6910851" y="1612007"/>
            <a:ext cx="4597361" cy="646331"/>
          </a:xfrm>
          <a:prstGeom prst="rect">
            <a:avLst/>
          </a:prstGeom>
          <a:noFill/>
        </p:spPr>
        <p:txBody>
          <a:bodyPr wrap="square" rtlCol="0">
            <a:spAutoFit/>
          </a:bodyPr>
          <a:lstStyle/>
          <a:p>
            <a:pPr algn="ctr">
              <a:spcBef>
                <a:spcPts val="600"/>
              </a:spcBef>
              <a:spcAft>
                <a:spcPts val="1200"/>
              </a:spcAft>
              <a:tabLst>
                <a:tab pos="201295" algn="ctr"/>
              </a:tabLst>
            </a:pPr>
            <a:r>
              <a:rPr lang="en-US" b="1" i="1" dirty="0">
                <a:solidFill>
                  <a:srgbClr val="201C20"/>
                </a:solidFill>
                <a:effectLst/>
                <a:latin typeface="Arial" panose="020B0604020202020204" pitchFamily="34" charset="0"/>
                <a:ea typeface="Calibri" panose="020F0502020204030204" pitchFamily="34" charset="0"/>
                <a:cs typeface="Arial" panose="020B0604020202020204" pitchFamily="34" charset="0"/>
              </a:rPr>
              <a:t>Table </a:t>
            </a:r>
            <a:r>
              <a:rPr lang="en-US" b="1" i="1" dirty="0">
                <a:solidFill>
                  <a:srgbClr val="201C20"/>
                </a:solidFill>
                <a:latin typeface="Arial" panose="020B0604020202020204" pitchFamily="34" charset="0"/>
                <a:ea typeface="Calibri" panose="020F0502020204030204" pitchFamily="34" charset="0"/>
                <a:cs typeface="Arial" panose="020B0604020202020204" pitchFamily="34" charset="0"/>
              </a:rPr>
              <a:t>7</a:t>
            </a:r>
            <a:r>
              <a:rPr lang="en-US" i="1" dirty="0">
                <a:solidFill>
                  <a:srgbClr val="201C20"/>
                </a:solidFill>
                <a:effectLst/>
                <a:latin typeface="Arial" panose="020B0604020202020204" pitchFamily="34" charset="0"/>
                <a:ea typeface="Calibri" panose="020F0502020204030204" pitchFamily="34" charset="0"/>
                <a:cs typeface="Arial" panose="020B0604020202020204" pitchFamily="34" charset="0"/>
              </a:rPr>
              <a:t>: Theoretical and experimental velocity of water droplets</a:t>
            </a:r>
            <a:endParaRPr lang="en-MY" i="1" dirty="0">
              <a:solidFill>
                <a:srgbClr val="201C20"/>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EC273BB4-E0C0-47CC-B629-28DD8D6731EB}"/>
              </a:ext>
            </a:extLst>
          </p:cNvPr>
          <p:cNvPicPr>
            <a:picLocks noChangeAspect="1"/>
          </p:cNvPicPr>
          <p:nvPr/>
        </p:nvPicPr>
        <p:blipFill rotWithShape="1">
          <a:blip r:embed="rId2"/>
          <a:srcRect b="3457"/>
          <a:stretch/>
        </p:blipFill>
        <p:spPr>
          <a:xfrm>
            <a:off x="344422" y="1710065"/>
            <a:ext cx="5849111" cy="3218985"/>
          </a:xfrm>
          <a:prstGeom prst="rect">
            <a:avLst/>
          </a:prstGeom>
        </p:spPr>
      </p:pic>
      <p:graphicFrame>
        <p:nvGraphicFramePr>
          <p:cNvPr id="10" name="Table 9">
            <a:extLst>
              <a:ext uri="{FF2B5EF4-FFF2-40B4-BE49-F238E27FC236}">
                <a16:creationId xmlns:a16="http://schemas.microsoft.com/office/drawing/2014/main" id="{56AA8E7D-1A80-403B-BFB6-9E16E7354536}"/>
              </a:ext>
            </a:extLst>
          </p:cNvPr>
          <p:cNvGraphicFramePr>
            <a:graphicFrameLocks noGrp="1"/>
          </p:cNvGraphicFramePr>
          <p:nvPr>
            <p:extLst>
              <p:ext uri="{D42A27DB-BD31-4B8C-83A1-F6EECF244321}">
                <p14:modId xmlns:p14="http://schemas.microsoft.com/office/powerpoint/2010/main" val="3182008717"/>
              </p:ext>
            </p:extLst>
          </p:nvPr>
        </p:nvGraphicFramePr>
        <p:xfrm>
          <a:off x="6473952" y="2506432"/>
          <a:ext cx="5580456" cy="3449320"/>
        </p:xfrm>
        <a:graphic>
          <a:graphicData uri="http://schemas.openxmlformats.org/drawingml/2006/table">
            <a:tbl>
              <a:tblPr firstRow="1" firstCol="1" bandRow="1">
                <a:tableStyleId>{BDBED569-4797-4DF1-A0F4-6AAB3CD982D8}</a:tableStyleId>
              </a:tblPr>
              <a:tblGrid>
                <a:gridCol w="1871387">
                  <a:extLst>
                    <a:ext uri="{9D8B030D-6E8A-4147-A177-3AD203B41FA5}">
                      <a16:colId xmlns:a16="http://schemas.microsoft.com/office/drawing/2014/main" val="999373141"/>
                    </a:ext>
                  </a:extLst>
                </a:gridCol>
                <a:gridCol w="1647717">
                  <a:extLst>
                    <a:ext uri="{9D8B030D-6E8A-4147-A177-3AD203B41FA5}">
                      <a16:colId xmlns:a16="http://schemas.microsoft.com/office/drawing/2014/main" val="2623834541"/>
                    </a:ext>
                  </a:extLst>
                </a:gridCol>
                <a:gridCol w="2061352">
                  <a:extLst>
                    <a:ext uri="{9D8B030D-6E8A-4147-A177-3AD203B41FA5}">
                      <a16:colId xmlns:a16="http://schemas.microsoft.com/office/drawing/2014/main" val="1272890064"/>
                    </a:ext>
                  </a:extLst>
                </a:gridCol>
              </a:tblGrid>
              <a:tr h="0">
                <a:tc>
                  <a:txBody>
                    <a:bodyPr/>
                    <a:lstStyle/>
                    <a:p>
                      <a:pPr algn="ctr">
                        <a:lnSpc>
                          <a:spcPct val="150000"/>
                        </a:lnSpc>
                        <a:spcAft>
                          <a:spcPts val="600"/>
                        </a:spcAft>
                      </a:pPr>
                      <a:r>
                        <a:rPr lang="en-MY" sz="1800" dirty="0">
                          <a:effectLst/>
                          <a:latin typeface="Arial" panose="020B0604020202020204" pitchFamily="34" charset="0"/>
                          <a:cs typeface="Arial" panose="020B0604020202020204" pitchFamily="34" charset="0"/>
                        </a:rPr>
                        <a:t>Inlet and outlet radius of offset T-junction microchannel (µm)</a:t>
                      </a:r>
                      <a:endParaRPr lang="en-MY"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800" dirty="0">
                          <a:effectLst/>
                          <a:latin typeface="Arial" panose="020B0604020202020204" pitchFamily="34" charset="0"/>
                          <a:cs typeface="Arial" panose="020B0604020202020204" pitchFamily="34" charset="0"/>
                        </a:rPr>
                        <a:t>Theoretical velocity based on Re (mm/s)</a:t>
                      </a:r>
                      <a:endParaRPr lang="en-MY"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Experimental velocity</a:t>
                      </a:r>
                    </a:p>
                    <a:p>
                      <a:pPr algn="ctr">
                        <a:lnSpc>
                          <a:spcPct val="150000"/>
                        </a:lnSpc>
                        <a:spcAft>
                          <a:spcPts val="600"/>
                        </a:spcAft>
                      </a:pPr>
                      <a:r>
                        <a:rPr lang="en-MY" sz="1800">
                          <a:effectLst/>
                          <a:latin typeface="Arial" panose="020B0604020202020204" pitchFamily="34" charset="0"/>
                          <a:cs typeface="Arial" panose="020B0604020202020204" pitchFamily="34" charset="0"/>
                        </a:rPr>
                        <a:t>(mm/s)</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512158423"/>
                  </a:ext>
                </a:extLst>
              </a:tr>
              <a:tr h="0">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400</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0.322</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0.330</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682159954"/>
                  </a:ext>
                </a:extLst>
              </a:tr>
              <a:tr h="0">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500</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0.206</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0.266</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466502399"/>
                  </a:ext>
                </a:extLst>
              </a:tr>
              <a:tr h="0">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750</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spcAft>
                          <a:spcPts val="600"/>
                        </a:spcAft>
                      </a:pPr>
                      <a:r>
                        <a:rPr lang="en-MY" sz="1800" dirty="0">
                          <a:effectLst/>
                          <a:latin typeface="Arial" panose="020B0604020202020204" pitchFamily="34" charset="0"/>
                          <a:cs typeface="Arial" panose="020B0604020202020204" pitchFamily="34" charset="0"/>
                        </a:rPr>
                        <a:t>0.092</a:t>
                      </a:r>
                      <a:endParaRPr lang="en-MY"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0.096</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939361297"/>
                  </a:ext>
                </a:extLst>
              </a:tr>
              <a:tr h="0">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1000</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spcAft>
                          <a:spcPts val="600"/>
                        </a:spcAft>
                      </a:pPr>
                      <a:r>
                        <a:rPr lang="en-MY" sz="1800">
                          <a:effectLst/>
                          <a:latin typeface="Arial" panose="020B0604020202020204" pitchFamily="34" charset="0"/>
                          <a:cs typeface="Arial" panose="020B0604020202020204" pitchFamily="34" charset="0"/>
                        </a:rPr>
                        <a:t>0.051</a:t>
                      </a:r>
                      <a:endParaRPr lang="en-MY"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spcAft>
                          <a:spcPts val="600"/>
                        </a:spcAft>
                      </a:pPr>
                      <a:r>
                        <a:rPr lang="en-MY" sz="1800" dirty="0">
                          <a:effectLst/>
                          <a:latin typeface="Arial" panose="020B0604020202020204" pitchFamily="34" charset="0"/>
                          <a:cs typeface="Arial" panose="020B0604020202020204" pitchFamily="34" charset="0"/>
                        </a:rPr>
                        <a:t> </a:t>
                      </a:r>
                      <a:endParaRPr lang="en-MY"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40000"/>
                        <a:lumOff val="60000"/>
                      </a:schemeClr>
                    </a:solidFill>
                  </a:tcPr>
                </a:tc>
                <a:extLst>
                  <a:ext uri="{0D108BD9-81ED-4DB2-BD59-A6C34878D82A}">
                    <a16:rowId xmlns:a16="http://schemas.microsoft.com/office/drawing/2014/main" val="3585762802"/>
                  </a:ext>
                </a:extLst>
              </a:tr>
            </a:tbl>
          </a:graphicData>
        </a:graphic>
      </p:graphicFrame>
      <p:pic>
        <p:nvPicPr>
          <p:cNvPr id="12" name="Content Placeholder 15">
            <a:extLst>
              <a:ext uri="{FF2B5EF4-FFF2-40B4-BE49-F238E27FC236}">
                <a16:creationId xmlns:a16="http://schemas.microsoft.com/office/drawing/2014/main" id="{9EC1918A-1EF2-4941-9371-4C2EF9CDEB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6" name="Slide Number Placeholder 5">
            <a:extLst>
              <a:ext uri="{FF2B5EF4-FFF2-40B4-BE49-F238E27FC236}">
                <a16:creationId xmlns:a16="http://schemas.microsoft.com/office/drawing/2014/main" id="{2BB63748-7A79-4417-9152-ADFC804CF8D1}"/>
              </a:ext>
            </a:extLst>
          </p:cNvPr>
          <p:cNvSpPr>
            <a:spLocks noGrp="1"/>
          </p:cNvSpPr>
          <p:nvPr>
            <p:ph type="sldNum" sz="quarter" idx="12"/>
          </p:nvPr>
        </p:nvSpPr>
        <p:spPr/>
        <p:txBody>
          <a:bodyPr/>
          <a:lstStyle/>
          <a:p>
            <a:fld id="{3A98EE3D-8CD1-4C3F-BD1C-C98C9596463C}" type="slidenum">
              <a:rPr lang="en-US" smtClean="0"/>
              <a:t>32</a:t>
            </a:fld>
            <a:endParaRPr lang="en-US" dirty="0"/>
          </a:p>
        </p:txBody>
      </p:sp>
      <p:sp>
        <p:nvSpPr>
          <p:cNvPr id="11" name="Title 1">
            <a:extLst>
              <a:ext uri="{FF2B5EF4-FFF2-40B4-BE49-F238E27FC236}">
                <a16:creationId xmlns:a16="http://schemas.microsoft.com/office/drawing/2014/main" id="{B4F49823-0B6D-4D59-A434-E12A9ECC775C}"/>
              </a:ext>
            </a:extLst>
          </p:cNvPr>
          <p:cNvSpPr>
            <a:spLocks noGrp="1"/>
          </p:cNvSpPr>
          <p:nvPr>
            <p:ph type="title"/>
          </p:nvPr>
        </p:nvSpPr>
        <p:spPr>
          <a:xfrm>
            <a:off x="581194" y="352293"/>
            <a:ext cx="11029616" cy="752174"/>
          </a:xfrm>
        </p:spPr>
        <p:txBody>
          <a:bodyPr>
            <a:normAutofit/>
          </a:bodyPr>
          <a:lstStyle/>
          <a:p>
            <a:r>
              <a:rPr lang="en-US" b="1" cap="none" dirty="0">
                <a:latin typeface="Arial" panose="020B0604020202020204" pitchFamily="34" charset="0"/>
                <a:cs typeface="Arial" panose="020B0604020202020204" pitchFamily="34" charset="0"/>
              </a:rPr>
              <a:t>Results – Droplet Generation </a:t>
            </a:r>
            <a:endParaRPr lang="en-MY" b="1"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82215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234AFD6F-92E7-40CE-9FB8-F97BADA68549}"/>
              </a:ext>
            </a:extLst>
          </p:cNvPr>
          <p:cNvSpPr txBox="1"/>
          <p:nvPr/>
        </p:nvSpPr>
        <p:spPr>
          <a:xfrm>
            <a:off x="481172" y="6252431"/>
            <a:ext cx="11263689" cy="338554"/>
          </a:xfrm>
          <a:prstGeom prst="rect">
            <a:avLst/>
          </a:prstGeom>
          <a:noFill/>
        </p:spPr>
        <p:txBody>
          <a:bodyPr wrap="square">
            <a:spAutoFit/>
          </a:bodyPr>
          <a:lstStyle/>
          <a:p>
            <a:pPr algn="ctr">
              <a:spcBef>
                <a:spcPts val="600"/>
              </a:spcBef>
              <a:spcAft>
                <a:spcPts val="1200"/>
              </a:spcAft>
              <a:tabLst>
                <a:tab pos="201295" algn="ctr"/>
              </a:tabLst>
            </a:pPr>
            <a:r>
              <a:rPr lang="en-US" sz="1600" b="1" i="1" dirty="0">
                <a:effectLst/>
                <a:latin typeface="Arial" panose="020B0604020202020204" pitchFamily="34" charset="0"/>
                <a:ea typeface="Calibri" panose="020F0502020204030204" pitchFamily="34" charset="0"/>
                <a:cs typeface="Arial" panose="020B0604020202020204" pitchFamily="34" charset="0"/>
              </a:rPr>
              <a:t>Figure </a:t>
            </a:r>
            <a:r>
              <a:rPr lang="en-US" sz="1600" b="1" i="1" dirty="0">
                <a:latin typeface="Arial" panose="020B0604020202020204" pitchFamily="34" charset="0"/>
                <a:ea typeface="Calibri" panose="020F0502020204030204" pitchFamily="34" charset="0"/>
                <a:cs typeface="Arial" panose="020B0604020202020204" pitchFamily="34" charset="0"/>
              </a:rPr>
              <a:t>20</a:t>
            </a:r>
            <a:r>
              <a:rPr lang="en-US" sz="1600" i="1" dirty="0">
                <a:latin typeface="Arial" panose="020B0604020202020204" pitchFamily="34" charset="0"/>
                <a:ea typeface="Calibri" panose="020F0502020204030204" pitchFamily="34" charset="0"/>
                <a:cs typeface="Arial" panose="020B0604020202020204" pitchFamily="34" charset="0"/>
              </a:rPr>
              <a:t>:</a:t>
            </a:r>
            <a:r>
              <a:rPr lang="en-US" sz="1600" i="1" dirty="0">
                <a:effectLst/>
                <a:latin typeface="Arial" panose="020B0604020202020204" pitchFamily="34" charset="0"/>
                <a:ea typeface="Calibri" panose="020F0502020204030204" pitchFamily="34" charset="0"/>
                <a:cs typeface="Arial" panose="020B0604020202020204" pitchFamily="34" charset="0"/>
              </a:rPr>
              <a:t> Pre-processing image, vector and velocity magnitude for offset T-junction microchannel with radius of 400 µm</a:t>
            </a:r>
            <a:endParaRPr lang="en-MY" sz="1600" i="1" dirty="0">
              <a:effectLst/>
              <a:latin typeface="Arial" panose="020B0604020202020204" pitchFamily="34" charset="0"/>
              <a:ea typeface="Calibri" panose="020F0502020204030204" pitchFamily="34" charset="0"/>
              <a:cs typeface="Arial" panose="020B0604020202020204" pitchFamily="34" charset="0"/>
            </a:endParaRPr>
          </a:p>
        </p:txBody>
      </p:sp>
      <p:pic>
        <p:nvPicPr>
          <p:cNvPr id="7" name="Content Placeholder 6">
            <a:extLst>
              <a:ext uri="{FF2B5EF4-FFF2-40B4-BE49-F238E27FC236}">
                <a16:creationId xmlns:a16="http://schemas.microsoft.com/office/drawing/2014/main" id="{AB30FE3D-4134-4706-9A32-03D16E7BC114}"/>
              </a:ext>
            </a:extLst>
          </p:cNvPr>
          <p:cNvPicPr>
            <a:picLocks noGrp="1" noChangeAspect="1"/>
          </p:cNvPicPr>
          <p:nvPr>
            <p:ph sz="half" idx="2"/>
          </p:nvPr>
        </p:nvPicPr>
        <p:blipFill rotWithShape="1">
          <a:blip r:embed="rId2"/>
          <a:srcRect t="530"/>
          <a:stretch/>
        </p:blipFill>
        <p:spPr>
          <a:xfrm>
            <a:off x="277563" y="1469983"/>
            <a:ext cx="5903121" cy="4680000"/>
          </a:xfrm>
        </p:spPr>
      </p:pic>
      <p:pic>
        <p:nvPicPr>
          <p:cNvPr id="12" name="Content Placeholder 11">
            <a:extLst>
              <a:ext uri="{FF2B5EF4-FFF2-40B4-BE49-F238E27FC236}">
                <a16:creationId xmlns:a16="http://schemas.microsoft.com/office/drawing/2014/main" id="{27C1293A-5C5B-4A4B-BDDD-D0F20DF32AFB}"/>
              </a:ext>
            </a:extLst>
          </p:cNvPr>
          <p:cNvPicPr>
            <a:picLocks noGrp="1" noChangeAspect="1"/>
          </p:cNvPicPr>
          <p:nvPr>
            <p:ph sz="quarter" idx="4"/>
          </p:nvPr>
        </p:nvPicPr>
        <p:blipFill>
          <a:blip r:embed="rId3"/>
          <a:stretch>
            <a:fillRect/>
          </a:stretch>
        </p:blipFill>
        <p:spPr>
          <a:xfrm>
            <a:off x="6113017" y="1652189"/>
            <a:ext cx="5920390" cy="4500000"/>
          </a:xfrm>
        </p:spPr>
      </p:pic>
      <p:pic>
        <p:nvPicPr>
          <p:cNvPr id="8" name="Content Placeholder 15">
            <a:extLst>
              <a:ext uri="{FF2B5EF4-FFF2-40B4-BE49-F238E27FC236}">
                <a16:creationId xmlns:a16="http://schemas.microsoft.com/office/drawing/2014/main" id="{EECDF0AB-0028-4681-95E8-1A3983E15B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3" name="Slide Number Placeholder 2">
            <a:extLst>
              <a:ext uri="{FF2B5EF4-FFF2-40B4-BE49-F238E27FC236}">
                <a16:creationId xmlns:a16="http://schemas.microsoft.com/office/drawing/2014/main" id="{1093A2D2-8E2B-47A1-92CB-A7DD543F7E41}"/>
              </a:ext>
            </a:extLst>
          </p:cNvPr>
          <p:cNvSpPr>
            <a:spLocks noGrp="1"/>
          </p:cNvSpPr>
          <p:nvPr>
            <p:ph type="sldNum" sz="quarter" idx="12"/>
          </p:nvPr>
        </p:nvSpPr>
        <p:spPr/>
        <p:txBody>
          <a:bodyPr/>
          <a:lstStyle/>
          <a:p>
            <a:fld id="{3A98EE3D-8CD1-4C3F-BD1C-C98C9596463C}" type="slidenum">
              <a:rPr lang="en-US" smtClean="0"/>
              <a:t>33</a:t>
            </a:fld>
            <a:endParaRPr lang="en-US" dirty="0"/>
          </a:p>
        </p:txBody>
      </p:sp>
      <p:sp>
        <p:nvSpPr>
          <p:cNvPr id="9" name="Title 1">
            <a:extLst>
              <a:ext uri="{FF2B5EF4-FFF2-40B4-BE49-F238E27FC236}">
                <a16:creationId xmlns:a16="http://schemas.microsoft.com/office/drawing/2014/main" id="{6E758C24-BE95-45CE-85B7-27B43768B78C}"/>
              </a:ext>
            </a:extLst>
          </p:cNvPr>
          <p:cNvSpPr>
            <a:spLocks noGrp="1"/>
          </p:cNvSpPr>
          <p:nvPr>
            <p:ph type="title"/>
          </p:nvPr>
        </p:nvSpPr>
        <p:spPr>
          <a:xfrm>
            <a:off x="581194" y="352293"/>
            <a:ext cx="11029616" cy="752174"/>
          </a:xfrm>
        </p:spPr>
        <p:txBody>
          <a:bodyPr>
            <a:normAutofit/>
          </a:bodyPr>
          <a:lstStyle/>
          <a:p>
            <a:r>
              <a:rPr lang="en-US" b="1" cap="none" dirty="0">
                <a:latin typeface="Arial" panose="020B0604020202020204" pitchFamily="34" charset="0"/>
                <a:cs typeface="Arial" panose="020B0604020202020204" pitchFamily="34" charset="0"/>
              </a:rPr>
              <a:t>Results – Droplet Generation </a:t>
            </a:r>
            <a:endParaRPr lang="en-MY" b="1"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94462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234AFD6F-92E7-40CE-9FB8-F97BADA68549}"/>
              </a:ext>
            </a:extLst>
          </p:cNvPr>
          <p:cNvSpPr txBox="1"/>
          <p:nvPr/>
        </p:nvSpPr>
        <p:spPr>
          <a:xfrm>
            <a:off x="553602" y="6242907"/>
            <a:ext cx="11305103" cy="338554"/>
          </a:xfrm>
          <a:prstGeom prst="rect">
            <a:avLst/>
          </a:prstGeom>
          <a:noFill/>
        </p:spPr>
        <p:txBody>
          <a:bodyPr wrap="square">
            <a:spAutoFit/>
          </a:bodyPr>
          <a:lstStyle/>
          <a:p>
            <a:pPr algn="ctr">
              <a:spcBef>
                <a:spcPts val="600"/>
              </a:spcBef>
              <a:spcAft>
                <a:spcPts val="1200"/>
              </a:spcAft>
              <a:tabLst>
                <a:tab pos="201295" algn="ctr"/>
              </a:tabLst>
            </a:pPr>
            <a:r>
              <a:rPr lang="en-US" sz="1600" b="1" i="1" dirty="0">
                <a:effectLst/>
                <a:latin typeface="Arial" panose="020B0604020202020204" pitchFamily="34" charset="0"/>
                <a:ea typeface="Calibri" panose="020F0502020204030204" pitchFamily="34" charset="0"/>
                <a:cs typeface="Arial" panose="020B0604020202020204" pitchFamily="34" charset="0"/>
              </a:rPr>
              <a:t>Figure 21</a:t>
            </a:r>
            <a:r>
              <a:rPr lang="en-US" sz="1600" i="1" dirty="0">
                <a:effectLst/>
                <a:latin typeface="Arial" panose="020B0604020202020204" pitchFamily="34" charset="0"/>
                <a:ea typeface="Calibri" panose="020F0502020204030204" pitchFamily="34" charset="0"/>
                <a:cs typeface="Arial" panose="020B0604020202020204" pitchFamily="34" charset="0"/>
              </a:rPr>
              <a:t>: Pre-processing image, vector and velocity magnitude for offset T-junction microchannel with radius of </a:t>
            </a:r>
            <a:r>
              <a:rPr lang="en-US" sz="1600" i="1" dirty="0">
                <a:latin typeface="Arial" panose="020B0604020202020204" pitchFamily="34" charset="0"/>
                <a:ea typeface="Calibri" panose="020F0502020204030204" pitchFamily="34" charset="0"/>
                <a:cs typeface="Arial" panose="020B0604020202020204" pitchFamily="34" charset="0"/>
              </a:rPr>
              <a:t>75</a:t>
            </a:r>
            <a:r>
              <a:rPr lang="en-US" sz="1600" i="1" dirty="0">
                <a:effectLst/>
                <a:latin typeface="Arial" panose="020B0604020202020204" pitchFamily="34" charset="0"/>
                <a:ea typeface="Calibri" panose="020F0502020204030204" pitchFamily="34" charset="0"/>
                <a:cs typeface="Arial" panose="020B0604020202020204" pitchFamily="34" charset="0"/>
              </a:rPr>
              <a:t>0 µm</a:t>
            </a:r>
            <a:endParaRPr lang="en-MY" sz="1600" i="1" dirty="0">
              <a:effectLst/>
              <a:latin typeface="Arial" panose="020B0604020202020204" pitchFamily="34" charset="0"/>
              <a:ea typeface="Calibri" panose="020F0502020204030204" pitchFamily="34" charset="0"/>
              <a:cs typeface="Arial" panose="020B0604020202020204" pitchFamily="34" charset="0"/>
            </a:endParaRPr>
          </a:p>
        </p:txBody>
      </p:sp>
      <p:pic>
        <p:nvPicPr>
          <p:cNvPr id="6" name="Content Placeholder 5">
            <a:extLst>
              <a:ext uri="{FF2B5EF4-FFF2-40B4-BE49-F238E27FC236}">
                <a16:creationId xmlns:a16="http://schemas.microsoft.com/office/drawing/2014/main" id="{07FB285F-E28C-4352-90A3-973FBEDC49D5}"/>
              </a:ext>
            </a:extLst>
          </p:cNvPr>
          <p:cNvPicPr>
            <a:picLocks noGrp="1" noChangeAspect="1"/>
          </p:cNvPicPr>
          <p:nvPr>
            <p:ph sz="half" idx="2"/>
          </p:nvPr>
        </p:nvPicPr>
        <p:blipFill>
          <a:blip r:embed="rId2"/>
          <a:stretch>
            <a:fillRect/>
          </a:stretch>
        </p:blipFill>
        <p:spPr>
          <a:xfrm>
            <a:off x="335902" y="1382907"/>
            <a:ext cx="5894269" cy="4680000"/>
          </a:xfrm>
        </p:spPr>
      </p:pic>
      <p:pic>
        <p:nvPicPr>
          <p:cNvPr id="11" name="Content Placeholder 10">
            <a:extLst>
              <a:ext uri="{FF2B5EF4-FFF2-40B4-BE49-F238E27FC236}">
                <a16:creationId xmlns:a16="http://schemas.microsoft.com/office/drawing/2014/main" id="{955DC7E2-8534-4020-AA68-F06435442D33}"/>
              </a:ext>
            </a:extLst>
          </p:cNvPr>
          <p:cNvPicPr>
            <a:picLocks noGrp="1" noChangeAspect="1"/>
          </p:cNvPicPr>
          <p:nvPr>
            <p:ph sz="quarter" idx="4"/>
          </p:nvPr>
        </p:nvPicPr>
        <p:blipFill>
          <a:blip r:embed="rId3"/>
          <a:stretch>
            <a:fillRect/>
          </a:stretch>
        </p:blipFill>
        <p:spPr>
          <a:xfrm>
            <a:off x="6230171" y="1562907"/>
            <a:ext cx="5759999" cy="4500000"/>
          </a:xfrm>
        </p:spPr>
      </p:pic>
      <p:pic>
        <p:nvPicPr>
          <p:cNvPr id="8" name="Content Placeholder 15">
            <a:extLst>
              <a:ext uri="{FF2B5EF4-FFF2-40B4-BE49-F238E27FC236}">
                <a16:creationId xmlns:a16="http://schemas.microsoft.com/office/drawing/2014/main" id="{1C4F2C4B-9791-4918-8121-EA90A594C9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3" name="Slide Number Placeholder 2">
            <a:extLst>
              <a:ext uri="{FF2B5EF4-FFF2-40B4-BE49-F238E27FC236}">
                <a16:creationId xmlns:a16="http://schemas.microsoft.com/office/drawing/2014/main" id="{67AD616A-CEE0-499D-9724-F92D17C7F171}"/>
              </a:ext>
            </a:extLst>
          </p:cNvPr>
          <p:cNvSpPr>
            <a:spLocks noGrp="1"/>
          </p:cNvSpPr>
          <p:nvPr>
            <p:ph type="sldNum" sz="quarter" idx="12"/>
          </p:nvPr>
        </p:nvSpPr>
        <p:spPr/>
        <p:txBody>
          <a:bodyPr/>
          <a:lstStyle/>
          <a:p>
            <a:fld id="{3A98EE3D-8CD1-4C3F-BD1C-C98C9596463C}" type="slidenum">
              <a:rPr lang="en-US" smtClean="0"/>
              <a:t>34</a:t>
            </a:fld>
            <a:endParaRPr lang="en-US" dirty="0"/>
          </a:p>
        </p:txBody>
      </p:sp>
      <p:sp>
        <p:nvSpPr>
          <p:cNvPr id="9" name="Title 1">
            <a:extLst>
              <a:ext uri="{FF2B5EF4-FFF2-40B4-BE49-F238E27FC236}">
                <a16:creationId xmlns:a16="http://schemas.microsoft.com/office/drawing/2014/main" id="{DD7FF520-5EF5-47B2-9B4E-AD2337F9D3F1}"/>
              </a:ext>
            </a:extLst>
          </p:cNvPr>
          <p:cNvSpPr>
            <a:spLocks noGrp="1"/>
          </p:cNvSpPr>
          <p:nvPr>
            <p:ph type="title"/>
          </p:nvPr>
        </p:nvSpPr>
        <p:spPr>
          <a:xfrm>
            <a:off x="581194" y="352293"/>
            <a:ext cx="11029616" cy="752174"/>
          </a:xfrm>
        </p:spPr>
        <p:txBody>
          <a:bodyPr>
            <a:normAutofit/>
          </a:bodyPr>
          <a:lstStyle/>
          <a:p>
            <a:r>
              <a:rPr lang="en-US" b="1" cap="none" dirty="0">
                <a:latin typeface="Arial" panose="020B0604020202020204" pitchFamily="34" charset="0"/>
                <a:cs typeface="Arial" panose="020B0604020202020204" pitchFamily="34" charset="0"/>
              </a:rPr>
              <a:t>Results – Droplet Generation </a:t>
            </a:r>
            <a:endParaRPr lang="en-MY" b="1"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48222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D43F856-D6EF-42ED-B356-15A01C36CCB6}"/>
              </a:ext>
            </a:extLst>
          </p:cNvPr>
          <p:cNvSpPr>
            <a:spLocks noGrp="1"/>
          </p:cNvSpPr>
          <p:nvPr>
            <p:ph type="sldNum" sz="quarter" idx="12"/>
          </p:nvPr>
        </p:nvSpPr>
        <p:spPr/>
        <p:txBody>
          <a:bodyPr/>
          <a:lstStyle/>
          <a:p>
            <a:fld id="{3A98EE3D-8CD1-4C3F-BD1C-C98C9596463C}" type="slidenum">
              <a:rPr lang="en-US" smtClean="0"/>
              <a:t>35</a:t>
            </a:fld>
            <a:endParaRPr lang="en-US" dirty="0"/>
          </a:p>
        </p:txBody>
      </p:sp>
      <p:sp>
        <p:nvSpPr>
          <p:cNvPr id="4" name="Title 1">
            <a:extLst>
              <a:ext uri="{FF2B5EF4-FFF2-40B4-BE49-F238E27FC236}">
                <a16:creationId xmlns:a16="http://schemas.microsoft.com/office/drawing/2014/main" id="{4CCB2845-3C3B-457F-87D0-F191444848C0}"/>
              </a:ext>
            </a:extLst>
          </p:cNvPr>
          <p:cNvSpPr>
            <a:spLocks noGrp="1"/>
          </p:cNvSpPr>
          <p:nvPr>
            <p:ph type="title"/>
          </p:nvPr>
        </p:nvSpPr>
        <p:spPr>
          <a:xfrm>
            <a:off x="581194" y="545402"/>
            <a:ext cx="11029616" cy="1188720"/>
          </a:xfrm>
        </p:spPr>
        <p:txBody>
          <a:bodyPr>
            <a:normAutofit/>
          </a:bodyPr>
          <a:lstStyle/>
          <a:p>
            <a:r>
              <a:rPr lang="en-US" sz="3600" b="1" cap="none" dirty="0">
                <a:latin typeface="Arial" panose="020B0604020202020204" pitchFamily="34" charset="0"/>
                <a:cs typeface="Arial" panose="020B0604020202020204" pitchFamily="34" charset="0"/>
              </a:rPr>
              <a:t>Conclusion - Micromixing</a:t>
            </a:r>
            <a:endParaRPr lang="en-MY" sz="3600" b="1" cap="none"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F644BE92-D4B9-424B-8987-6091B0A2C077}"/>
              </a:ext>
            </a:extLst>
          </p:cNvPr>
          <p:cNvSpPr txBox="1"/>
          <p:nvPr/>
        </p:nvSpPr>
        <p:spPr>
          <a:xfrm>
            <a:off x="879565" y="2089772"/>
            <a:ext cx="10128070" cy="3728649"/>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For miscible mixing experiments i.e., propan-2-ol and water, water and sodium chloride solution, both microchannels show that mixing performance of these liquids for each Re is directly proportional to the mixing time. </a:t>
            </a:r>
          </a:p>
          <a:p>
            <a:pPr marL="285750" indent="-285750" algn="just">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On the other hand, it is nearly impossible to mix propan-2-ol and sodium chloride solution in the microchannel. Nevertheless, offset T-junction microchannel offers better mixing of these two immiscible liquids compared to T-junction microchannel at both low and high Re. When the inlets of T-junction having an offset of 7.5 mm, the mixing quality increases by twice or more.</a:t>
            </a:r>
          </a:p>
        </p:txBody>
      </p:sp>
      <p:pic>
        <p:nvPicPr>
          <p:cNvPr id="6" name="Content Placeholder 15">
            <a:extLst>
              <a:ext uri="{FF2B5EF4-FFF2-40B4-BE49-F238E27FC236}">
                <a16:creationId xmlns:a16="http://schemas.microsoft.com/office/drawing/2014/main" id="{3EBE3663-8AC9-4495-8AF3-5FC73AB4B7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Tree>
    <p:extLst>
      <p:ext uri="{BB962C8B-B14F-4D97-AF65-F5344CB8AC3E}">
        <p14:creationId xmlns:p14="http://schemas.microsoft.com/office/powerpoint/2010/main" val="31289113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D43F856-D6EF-42ED-B356-15A01C36CCB6}"/>
              </a:ext>
            </a:extLst>
          </p:cNvPr>
          <p:cNvSpPr>
            <a:spLocks noGrp="1"/>
          </p:cNvSpPr>
          <p:nvPr>
            <p:ph type="sldNum" sz="quarter" idx="12"/>
          </p:nvPr>
        </p:nvSpPr>
        <p:spPr/>
        <p:txBody>
          <a:bodyPr/>
          <a:lstStyle/>
          <a:p>
            <a:fld id="{3A98EE3D-8CD1-4C3F-BD1C-C98C9596463C}" type="slidenum">
              <a:rPr lang="en-US" smtClean="0"/>
              <a:t>36</a:t>
            </a:fld>
            <a:endParaRPr lang="en-US" dirty="0"/>
          </a:p>
        </p:txBody>
      </p:sp>
      <p:sp>
        <p:nvSpPr>
          <p:cNvPr id="5" name="Title 1">
            <a:extLst>
              <a:ext uri="{FF2B5EF4-FFF2-40B4-BE49-F238E27FC236}">
                <a16:creationId xmlns:a16="http://schemas.microsoft.com/office/drawing/2014/main" id="{FFDE1A27-9625-42A3-9056-C2E380C0442C}"/>
              </a:ext>
            </a:extLst>
          </p:cNvPr>
          <p:cNvSpPr>
            <a:spLocks noGrp="1"/>
          </p:cNvSpPr>
          <p:nvPr>
            <p:ph type="title"/>
          </p:nvPr>
        </p:nvSpPr>
        <p:spPr>
          <a:xfrm>
            <a:off x="581194" y="545402"/>
            <a:ext cx="11029616" cy="1188720"/>
          </a:xfrm>
        </p:spPr>
        <p:txBody>
          <a:bodyPr>
            <a:normAutofit/>
          </a:bodyPr>
          <a:lstStyle/>
          <a:p>
            <a:r>
              <a:rPr lang="en-US" sz="3600" b="1" cap="none" dirty="0">
                <a:latin typeface="Arial" panose="020B0604020202020204" pitchFamily="34" charset="0"/>
                <a:cs typeface="Arial" panose="020B0604020202020204" pitchFamily="34" charset="0"/>
              </a:rPr>
              <a:t>Conclusion – Droplet Generation </a:t>
            </a:r>
            <a:endParaRPr lang="en-MY" sz="3600" b="1" cap="none"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91005775-06C6-4540-B8C6-A0940F202B01}"/>
              </a:ext>
            </a:extLst>
          </p:cNvPr>
          <p:cNvSpPr txBox="1"/>
          <p:nvPr/>
        </p:nvSpPr>
        <p:spPr>
          <a:xfrm>
            <a:off x="870857" y="2089772"/>
            <a:ext cx="10067110" cy="3728649"/>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The experimental results show that increasing in the radius of offset T-junction microchannel leads to the increase in cross-sectional area and the decrease of distilled water phase’s velocity. </a:t>
            </a:r>
          </a:p>
          <a:p>
            <a:pPr marL="285750" indent="-285750" algn="just">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The size of the droplets is getting bigger and nearly equal to the microchannel’s width as the radius of microchannel increases. </a:t>
            </a:r>
          </a:p>
          <a:p>
            <a:pPr marL="285750" indent="-285750" algn="just">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This concludes that the vector and velocity magnitude data in a good agreement with Hagen-Poiseuille flow equation, meaning that a small increase in the channel’s internal diameter yields a significant increase in overall flow of a liquid. </a:t>
            </a:r>
          </a:p>
        </p:txBody>
      </p:sp>
      <p:pic>
        <p:nvPicPr>
          <p:cNvPr id="9" name="Content Placeholder 15">
            <a:extLst>
              <a:ext uri="{FF2B5EF4-FFF2-40B4-BE49-F238E27FC236}">
                <a16:creationId xmlns:a16="http://schemas.microsoft.com/office/drawing/2014/main" id="{0861AF7D-50C7-4530-B32C-A329310609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Tree>
    <p:extLst>
      <p:ext uri="{BB962C8B-B14F-4D97-AF65-F5344CB8AC3E}">
        <p14:creationId xmlns:p14="http://schemas.microsoft.com/office/powerpoint/2010/main" val="40573173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D43F856-D6EF-42ED-B356-15A01C36CCB6}"/>
              </a:ext>
            </a:extLst>
          </p:cNvPr>
          <p:cNvSpPr>
            <a:spLocks noGrp="1"/>
          </p:cNvSpPr>
          <p:nvPr>
            <p:ph type="sldNum" sz="quarter" idx="12"/>
          </p:nvPr>
        </p:nvSpPr>
        <p:spPr/>
        <p:txBody>
          <a:bodyPr/>
          <a:lstStyle/>
          <a:p>
            <a:fld id="{3A98EE3D-8CD1-4C3F-BD1C-C98C9596463C}" type="slidenum">
              <a:rPr lang="en-US" smtClean="0"/>
              <a:t>37</a:t>
            </a:fld>
            <a:endParaRPr lang="en-US" dirty="0"/>
          </a:p>
        </p:txBody>
      </p:sp>
      <p:sp>
        <p:nvSpPr>
          <p:cNvPr id="5" name="Title 1">
            <a:extLst>
              <a:ext uri="{FF2B5EF4-FFF2-40B4-BE49-F238E27FC236}">
                <a16:creationId xmlns:a16="http://schemas.microsoft.com/office/drawing/2014/main" id="{FFDE1A27-9625-42A3-9056-C2E380C0442C}"/>
              </a:ext>
            </a:extLst>
          </p:cNvPr>
          <p:cNvSpPr>
            <a:spLocks noGrp="1"/>
          </p:cNvSpPr>
          <p:nvPr>
            <p:ph type="title"/>
          </p:nvPr>
        </p:nvSpPr>
        <p:spPr>
          <a:xfrm>
            <a:off x="581194" y="545402"/>
            <a:ext cx="11029616" cy="1188720"/>
          </a:xfrm>
        </p:spPr>
        <p:txBody>
          <a:bodyPr>
            <a:normAutofit/>
          </a:bodyPr>
          <a:lstStyle/>
          <a:p>
            <a:r>
              <a:rPr lang="en-US" sz="3600" b="1" cap="none" dirty="0">
                <a:latin typeface="Arial" panose="020B0604020202020204" pitchFamily="34" charset="0"/>
                <a:cs typeface="Arial" panose="020B0604020202020204" pitchFamily="34" charset="0"/>
              </a:rPr>
              <a:t>References</a:t>
            </a:r>
            <a:endParaRPr lang="en-MY" sz="3600" b="1" cap="none" dirty="0">
              <a:latin typeface="Arial" panose="020B0604020202020204" pitchFamily="34" charset="0"/>
              <a:cs typeface="Arial" panose="020B0604020202020204" pitchFamily="34" charset="0"/>
            </a:endParaRPr>
          </a:p>
        </p:txBody>
      </p:sp>
      <p:pic>
        <p:nvPicPr>
          <p:cNvPr id="9" name="Content Placeholder 15">
            <a:extLst>
              <a:ext uri="{FF2B5EF4-FFF2-40B4-BE49-F238E27FC236}">
                <a16:creationId xmlns:a16="http://schemas.microsoft.com/office/drawing/2014/main" id="{0861AF7D-50C7-4530-B32C-A329310609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3" name="TextBox 2">
            <a:extLst>
              <a:ext uri="{FF2B5EF4-FFF2-40B4-BE49-F238E27FC236}">
                <a16:creationId xmlns:a16="http://schemas.microsoft.com/office/drawing/2014/main" id="{6D7D0D94-3B19-44C9-8C0F-96BEBA23DA2C}"/>
              </a:ext>
            </a:extLst>
          </p:cNvPr>
          <p:cNvSpPr txBox="1"/>
          <p:nvPr/>
        </p:nvSpPr>
        <p:spPr>
          <a:xfrm>
            <a:off x="957942" y="1898468"/>
            <a:ext cx="10652868" cy="4278094"/>
          </a:xfrm>
          <a:prstGeom prst="rect">
            <a:avLst/>
          </a:prstGeom>
          <a:noFill/>
        </p:spPr>
        <p:txBody>
          <a:bodyPr wrap="square" rtlCol="0">
            <a:spAutoFit/>
          </a:bodyPr>
          <a:lstStyle/>
          <a:p>
            <a:pPr marL="342900" indent="-342900" algn="just">
              <a:buAutoNum type="arabicPeriod"/>
            </a:pPr>
            <a:r>
              <a:rPr lang="en-US" sz="1600" dirty="0">
                <a:latin typeface="Arial" panose="020B0604020202020204" pitchFamily="34" charset="0"/>
                <a:cs typeface="Arial" panose="020B0604020202020204" pitchFamily="34" charset="0"/>
              </a:rPr>
              <a:t>Ansari, M. A., Kim, K.-Y., &amp; Kim, S. M. (2018). Numerical and experimental study on mixing performances of simple and vortex micro T-mixers. </a:t>
            </a:r>
            <a:r>
              <a:rPr lang="en-US" sz="1600" i="1" dirty="0">
                <a:latin typeface="Arial" panose="020B0604020202020204" pitchFamily="34" charset="0"/>
                <a:cs typeface="Arial" panose="020B0604020202020204" pitchFamily="34" charset="0"/>
              </a:rPr>
              <a:t>Micromachines</a:t>
            </a:r>
            <a:r>
              <a:rPr lang="en-US" sz="1600" dirty="0">
                <a:latin typeface="Arial" panose="020B0604020202020204" pitchFamily="34" charset="0"/>
                <a:cs typeface="Arial" panose="020B0604020202020204" pitchFamily="34" charset="0"/>
              </a:rPr>
              <a:t>, 9(5), 204.</a:t>
            </a:r>
          </a:p>
          <a:p>
            <a:pPr marL="342900" indent="-342900" algn="just">
              <a:buAutoNum type="arabicPeriod"/>
            </a:pPr>
            <a:endParaRPr lang="en-US" sz="1600" dirty="0">
              <a:latin typeface="Arial" panose="020B0604020202020204" pitchFamily="34" charset="0"/>
              <a:cs typeface="Arial" panose="020B0604020202020204" pitchFamily="34" charset="0"/>
            </a:endParaRPr>
          </a:p>
          <a:p>
            <a:pPr marL="342900" indent="-342900" algn="just">
              <a:buAutoNum type="arabicPeriod"/>
            </a:pPr>
            <a:r>
              <a:rPr lang="en-US" sz="1600" dirty="0" err="1">
                <a:latin typeface="Arial" panose="020B0604020202020204" pitchFamily="34" charset="0"/>
                <a:cs typeface="Arial" panose="020B0604020202020204" pitchFamily="34" charset="0"/>
              </a:rPr>
              <a:t>Darekar</a:t>
            </a:r>
            <a:r>
              <a:rPr lang="en-US" sz="1600" dirty="0">
                <a:latin typeface="Arial" panose="020B0604020202020204" pitchFamily="34" charset="0"/>
                <a:cs typeface="Arial" panose="020B0604020202020204" pitchFamily="34" charset="0"/>
              </a:rPr>
              <a:t>, M., Singh, K. K., Mukhopadhyay, S., &amp; Shenoy, K. T. (2017). Liquid–liquid </a:t>
            </a:r>
            <a:r>
              <a:rPr lang="en-US" sz="1600" dirty="0" err="1">
                <a:latin typeface="Arial" panose="020B0604020202020204" pitchFamily="34" charset="0"/>
                <a:cs typeface="Arial" panose="020B0604020202020204" pitchFamily="34" charset="0"/>
              </a:rPr>
              <a:t>twophase</a:t>
            </a:r>
            <a:r>
              <a:rPr lang="en-US" sz="1600" dirty="0">
                <a:latin typeface="Arial" panose="020B0604020202020204" pitchFamily="34" charset="0"/>
                <a:cs typeface="Arial" panose="020B0604020202020204" pitchFamily="34" charset="0"/>
              </a:rPr>
              <a:t> flow patterns in Y-junction microchannels. </a:t>
            </a:r>
            <a:r>
              <a:rPr lang="en-US" sz="1600" i="1" dirty="0">
                <a:latin typeface="Arial" panose="020B0604020202020204" pitchFamily="34" charset="0"/>
                <a:cs typeface="Arial" panose="020B0604020202020204" pitchFamily="34" charset="0"/>
              </a:rPr>
              <a:t>Industrial &amp; Engineering Chemistry Research</a:t>
            </a:r>
            <a:r>
              <a:rPr lang="en-US" sz="1600" dirty="0">
                <a:latin typeface="Arial" panose="020B0604020202020204" pitchFamily="34" charset="0"/>
                <a:cs typeface="Arial" panose="020B0604020202020204" pitchFamily="34" charset="0"/>
              </a:rPr>
              <a:t>, 56(42), 12215-12226. </a:t>
            </a:r>
          </a:p>
          <a:p>
            <a:pPr marL="342900" indent="-342900" algn="just">
              <a:buAutoNum type="arabicPeriod"/>
            </a:pPr>
            <a:endParaRPr lang="en-US" sz="1600" dirty="0">
              <a:latin typeface="Arial" panose="020B0604020202020204" pitchFamily="34" charset="0"/>
              <a:cs typeface="Arial" panose="020B0604020202020204" pitchFamily="34" charset="0"/>
            </a:endParaRPr>
          </a:p>
          <a:p>
            <a:pPr marL="342900" indent="-342900" algn="just">
              <a:buAutoNum type="arabicPeriod"/>
            </a:pPr>
            <a:r>
              <a:rPr lang="en-US" sz="1600" dirty="0">
                <a:latin typeface="Arial" panose="020B0604020202020204" pitchFamily="34" charset="0"/>
                <a:cs typeface="Arial" panose="020B0604020202020204" pitchFamily="34" charset="0"/>
              </a:rPr>
              <a:t>Deng, C., Huang, W., Wang, H., Cheng, S., He, X., &amp; Xu, B. (2018). Preparation of Micron-Sized Droplets and Their Hydrodynamic Behavior in Quiescent Water. </a:t>
            </a:r>
            <a:r>
              <a:rPr lang="en-US" sz="1600" i="1" dirty="0">
                <a:latin typeface="Arial" panose="020B0604020202020204" pitchFamily="34" charset="0"/>
                <a:cs typeface="Arial" panose="020B0604020202020204" pitchFamily="34" charset="0"/>
              </a:rPr>
              <a:t>Brazilian Journal of Chemical Engineering</a:t>
            </a:r>
            <a:r>
              <a:rPr lang="en-US" sz="1600" dirty="0">
                <a:latin typeface="Arial" panose="020B0604020202020204" pitchFamily="34" charset="0"/>
                <a:cs typeface="Arial" panose="020B0604020202020204" pitchFamily="34" charset="0"/>
              </a:rPr>
              <a:t>, 35(2), 709-720.</a:t>
            </a:r>
          </a:p>
          <a:p>
            <a:pPr marL="342900" indent="-342900" algn="just">
              <a:buAutoNum type="arabicPeriod"/>
            </a:pPr>
            <a:endParaRPr lang="en-US" sz="1600" dirty="0">
              <a:latin typeface="Arial" panose="020B0604020202020204" pitchFamily="34" charset="0"/>
              <a:cs typeface="Arial" panose="020B0604020202020204" pitchFamily="34" charset="0"/>
            </a:endParaRPr>
          </a:p>
          <a:p>
            <a:pPr marL="342900" indent="-342900" algn="just">
              <a:buAutoNum type="arabicPeriod"/>
            </a:pPr>
            <a:r>
              <a:rPr lang="en-US" sz="1600" dirty="0" err="1">
                <a:latin typeface="Arial" panose="020B0604020202020204" pitchFamily="34" charset="0"/>
                <a:cs typeface="Arial" panose="020B0604020202020204" pitchFamily="34" charset="0"/>
              </a:rPr>
              <a:t>Dundi</a:t>
            </a:r>
            <a:r>
              <a:rPr lang="en-US" sz="1600" dirty="0">
                <a:latin typeface="Arial" panose="020B0604020202020204" pitchFamily="34" charset="0"/>
                <a:cs typeface="Arial" panose="020B0604020202020204" pitchFamily="34" charset="0"/>
              </a:rPr>
              <a:t>, M., VRK, R., &amp; VP, C. (2019). Characterization of enhanced liquid mixing in T‐T mixer at various Reynolds numbers. </a:t>
            </a:r>
            <a:r>
              <a:rPr lang="en-US" sz="1600" i="1" dirty="0">
                <a:latin typeface="Arial" panose="020B0604020202020204" pitchFamily="34" charset="0"/>
                <a:cs typeface="Arial" panose="020B0604020202020204" pitchFamily="34" charset="0"/>
              </a:rPr>
              <a:t>Asia‐Pacific Journal of Chemical Engineering</a:t>
            </a:r>
            <a:r>
              <a:rPr lang="en-US" sz="1600" dirty="0">
                <a:latin typeface="Arial" panose="020B0604020202020204" pitchFamily="34" charset="0"/>
                <a:cs typeface="Arial" panose="020B0604020202020204" pitchFamily="34" charset="0"/>
              </a:rPr>
              <a:t>, 14(2), e2298.</a:t>
            </a:r>
          </a:p>
          <a:p>
            <a:pPr marL="342900" indent="-342900" algn="just">
              <a:buAutoNum type="arabicPeriod"/>
            </a:pPr>
            <a:endParaRPr lang="en-US" sz="1600" dirty="0">
              <a:latin typeface="Arial" panose="020B0604020202020204" pitchFamily="34" charset="0"/>
              <a:cs typeface="Arial" panose="020B0604020202020204" pitchFamily="34" charset="0"/>
            </a:endParaRPr>
          </a:p>
          <a:p>
            <a:pPr marL="342900" indent="-342900" algn="just">
              <a:buAutoNum type="arabicPeriod"/>
            </a:pPr>
            <a:r>
              <a:rPr lang="en-US" sz="1600" dirty="0">
                <a:latin typeface="Arial" panose="020B0604020202020204" pitchFamily="34" charset="0"/>
                <a:cs typeface="Arial" panose="020B0604020202020204" pitchFamily="34" charset="0"/>
              </a:rPr>
              <a:t>Fu, T., Ma, Y., </a:t>
            </a:r>
            <a:r>
              <a:rPr lang="en-US" sz="1600" dirty="0" err="1">
                <a:latin typeface="Arial" panose="020B0604020202020204" pitchFamily="34" charset="0"/>
                <a:cs typeface="Arial" panose="020B0604020202020204" pitchFamily="34" charset="0"/>
              </a:rPr>
              <a:t>Funfschilling</a:t>
            </a:r>
            <a:r>
              <a:rPr lang="en-US" sz="1600" dirty="0">
                <a:latin typeface="Arial" panose="020B0604020202020204" pitchFamily="34" charset="0"/>
                <a:cs typeface="Arial" panose="020B0604020202020204" pitchFamily="34" charset="0"/>
              </a:rPr>
              <a:t>, D., &amp; Li, H. Z. (2009). Bubble formation and breakup mechanism in a microfluidic flow-focusing device. </a:t>
            </a:r>
            <a:r>
              <a:rPr lang="en-US" sz="1600" i="1" dirty="0">
                <a:latin typeface="Arial" panose="020B0604020202020204" pitchFamily="34" charset="0"/>
                <a:cs typeface="Arial" panose="020B0604020202020204" pitchFamily="34" charset="0"/>
              </a:rPr>
              <a:t>Chemical Engineering Science</a:t>
            </a:r>
            <a:r>
              <a:rPr lang="en-US" sz="1600" dirty="0">
                <a:latin typeface="Arial" panose="020B0604020202020204" pitchFamily="34" charset="0"/>
                <a:cs typeface="Arial" panose="020B0604020202020204" pitchFamily="34" charset="0"/>
              </a:rPr>
              <a:t>, 64(10), 2392-2400. </a:t>
            </a:r>
          </a:p>
          <a:p>
            <a:pPr marL="342900" indent="-342900" algn="just">
              <a:buAutoNum type="arabicPeriod"/>
            </a:pPr>
            <a:endParaRPr lang="en-US" sz="1600" dirty="0">
              <a:latin typeface="Arial" panose="020B0604020202020204" pitchFamily="34" charset="0"/>
              <a:cs typeface="Arial" panose="020B0604020202020204" pitchFamily="34" charset="0"/>
            </a:endParaRPr>
          </a:p>
          <a:p>
            <a:pPr marL="342900" indent="-342900" algn="just">
              <a:buAutoNum type="arabicPeriod"/>
            </a:pPr>
            <a:r>
              <a:rPr lang="en-US" sz="1600" dirty="0" err="1">
                <a:latin typeface="Arial" panose="020B0604020202020204" pitchFamily="34" charset="0"/>
                <a:cs typeface="Arial" panose="020B0604020202020204" pitchFamily="34" charset="0"/>
              </a:rPr>
              <a:t>Kashid</a:t>
            </a:r>
            <a:r>
              <a:rPr lang="en-US" sz="1600" dirty="0">
                <a:latin typeface="Arial" panose="020B0604020202020204" pitchFamily="34" charset="0"/>
                <a:cs typeface="Arial" panose="020B0604020202020204" pitchFamily="34" charset="0"/>
              </a:rPr>
              <a:t>, M. N., &amp; Agar, D. W. (2007). Hydrodynamics of liquid–liquid slug flow capillary microreactor: flow regimes, slug size and pressure drop. </a:t>
            </a:r>
            <a:r>
              <a:rPr lang="en-US" sz="1600" i="1" dirty="0">
                <a:latin typeface="Arial" panose="020B0604020202020204" pitchFamily="34" charset="0"/>
                <a:cs typeface="Arial" panose="020B0604020202020204" pitchFamily="34" charset="0"/>
              </a:rPr>
              <a:t>Chemical Engineering Journal</a:t>
            </a:r>
            <a:r>
              <a:rPr lang="en-US" sz="1600" dirty="0">
                <a:latin typeface="Arial" panose="020B0604020202020204" pitchFamily="34" charset="0"/>
                <a:cs typeface="Arial" panose="020B0604020202020204" pitchFamily="34" charset="0"/>
              </a:rPr>
              <a:t>, 131(1-3), 1-13. </a:t>
            </a:r>
          </a:p>
        </p:txBody>
      </p:sp>
    </p:spTree>
    <p:extLst>
      <p:ext uri="{BB962C8B-B14F-4D97-AF65-F5344CB8AC3E}">
        <p14:creationId xmlns:p14="http://schemas.microsoft.com/office/powerpoint/2010/main" val="3727132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D43F856-D6EF-42ED-B356-15A01C36CCB6}"/>
              </a:ext>
            </a:extLst>
          </p:cNvPr>
          <p:cNvSpPr>
            <a:spLocks noGrp="1"/>
          </p:cNvSpPr>
          <p:nvPr>
            <p:ph type="sldNum" sz="quarter" idx="12"/>
          </p:nvPr>
        </p:nvSpPr>
        <p:spPr/>
        <p:txBody>
          <a:bodyPr/>
          <a:lstStyle/>
          <a:p>
            <a:fld id="{3A98EE3D-8CD1-4C3F-BD1C-C98C9596463C}" type="slidenum">
              <a:rPr lang="en-US" smtClean="0"/>
              <a:t>38</a:t>
            </a:fld>
            <a:endParaRPr lang="en-US" dirty="0"/>
          </a:p>
        </p:txBody>
      </p:sp>
      <p:sp>
        <p:nvSpPr>
          <p:cNvPr id="5" name="Title 1">
            <a:extLst>
              <a:ext uri="{FF2B5EF4-FFF2-40B4-BE49-F238E27FC236}">
                <a16:creationId xmlns:a16="http://schemas.microsoft.com/office/drawing/2014/main" id="{FFDE1A27-9625-42A3-9056-C2E380C0442C}"/>
              </a:ext>
            </a:extLst>
          </p:cNvPr>
          <p:cNvSpPr>
            <a:spLocks noGrp="1"/>
          </p:cNvSpPr>
          <p:nvPr>
            <p:ph type="title"/>
          </p:nvPr>
        </p:nvSpPr>
        <p:spPr>
          <a:xfrm>
            <a:off x="581194" y="545402"/>
            <a:ext cx="11029616" cy="1188720"/>
          </a:xfrm>
        </p:spPr>
        <p:txBody>
          <a:bodyPr>
            <a:normAutofit/>
          </a:bodyPr>
          <a:lstStyle/>
          <a:p>
            <a:r>
              <a:rPr lang="en-US" sz="3600" b="1" cap="none" dirty="0">
                <a:latin typeface="Arial" panose="020B0604020202020204" pitchFamily="34" charset="0"/>
                <a:cs typeface="Arial" panose="020B0604020202020204" pitchFamily="34" charset="0"/>
              </a:rPr>
              <a:t>References</a:t>
            </a:r>
            <a:endParaRPr lang="en-MY" sz="3600" b="1" cap="none" dirty="0">
              <a:latin typeface="Arial" panose="020B0604020202020204" pitchFamily="34" charset="0"/>
              <a:cs typeface="Arial" panose="020B0604020202020204" pitchFamily="34" charset="0"/>
            </a:endParaRPr>
          </a:p>
        </p:txBody>
      </p:sp>
      <p:pic>
        <p:nvPicPr>
          <p:cNvPr id="9" name="Content Placeholder 15">
            <a:extLst>
              <a:ext uri="{FF2B5EF4-FFF2-40B4-BE49-F238E27FC236}">
                <a16:creationId xmlns:a16="http://schemas.microsoft.com/office/drawing/2014/main" id="{0861AF7D-50C7-4530-B32C-A329310609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3" name="TextBox 2">
            <a:extLst>
              <a:ext uri="{FF2B5EF4-FFF2-40B4-BE49-F238E27FC236}">
                <a16:creationId xmlns:a16="http://schemas.microsoft.com/office/drawing/2014/main" id="{6D7D0D94-3B19-44C9-8C0F-96BEBA23DA2C}"/>
              </a:ext>
            </a:extLst>
          </p:cNvPr>
          <p:cNvSpPr txBox="1"/>
          <p:nvPr/>
        </p:nvSpPr>
        <p:spPr>
          <a:xfrm>
            <a:off x="957942" y="1898468"/>
            <a:ext cx="10652868" cy="4278094"/>
          </a:xfrm>
          <a:prstGeom prst="rect">
            <a:avLst/>
          </a:prstGeom>
          <a:noFill/>
        </p:spPr>
        <p:txBody>
          <a:bodyPr wrap="square" rtlCol="0">
            <a:spAutoFit/>
          </a:bodyPr>
          <a:lstStyle/>
          <a:p>
            <a:pPr marL="342900" indent="-342900" algn="just">
              <a:buFont typeface="+mj-lt"/>
              <a:buAutoNum type="arabicPeriod" startAt="7"/>
            </a:pPr>
            <a:r>
              <a:rPr lang="en-US" sz="1600" dirty="0">
                <a:latin typeface="Arial" panose="020B0604020202020204" pitchFamily="34" charset="0"/>
                <a:cs typeface="Arial" panose="020B0604020202020204" pitchFamily="34" charset="0"/>
              </a:rPr>
              <a:t>Liu, Z., Zhang, L., Pang, Y., Wang, X., &amp; Li, M. (2017). Micro-PIV investigation of the internal flow transitions inside droplets traveling in a rectangular microchannel. </a:t>
            </a:r>
            <a:r>
              <a:rPr lang="en-US" sz="1600" i="1" dirty="0">
                <a:latin typeface="Arial" panose="020B0604020202020204" pitchFamily="34" charset="0"/>
                <a:cs typeface="Arial" panose="020B0604020202020204" pitchFamily="34" charset="0"/>
              </a:rPr>
              <a:t>Microfluidics and </a:t>
            </a:r>
            <a:r>
              <a:rPr lang="en-US" sz="1600" i="1" dirty="0" err="1">
                <a:latin typeface="Arial" panose="020B0604020202020204" pitchFamily="34" charset="0"/>
                <a:cs typeface="Arial" panose="020B0604020202020204" pitchFamily="34" charset="0"/>
              </a:rPr>
              <a:t>Nanofluidics</a:t>
            </a:r>
            <a:r>
              <a:rPr lang="en-US" sz="1600" dirty="0">
                <a:latin typeface="Arial" panose="020B0604020202020204" pitchFamily="34" charset="0"/>
                <a:cs typeface="Arial" panose="020B0604020202020204" pitchFamily="34" charset="0"/>
              </a:rPr>
              <a:t>, 21(12), 180. </a:t>
            </a:r>
          </a:p>
          <a:p>
            <a:pPr marL="342900" indent="-342900" algn="just">
              <a:buAutoNum type="arabicPeriod" startAt="7"/>
            </a:pPr>
            <a:endParaRPr lang="en-US" sz="1600" dirty="0">
              <a:latin typeface="Arial" panose="020B0604020202020204" pitchFamily="34" charset="0"/>
              <a:cs typeface="Arial" panose="020B0604020202020204" pitchFamily="34" charset="0"/>
            </a:endParaRPr>
          </a:p>
          <a:p>
            <a:pPr marL="342900" indent="-342900" algn="just">
              <a:buAutoNum type="arabicPeriod" startAt="7"/>
            </a:pPr>
            <a:r>
              <a:rPr lang="en-US" sz="1600" dirty="0">
                <a:latin typeface="Arial" panose="020B0604020202020204" pitchFamily="34" charset="0"/>
                <a:cs typeface="Arial" panose="020B0604020202020204" pitchFamily="34" charset="0"/>
              </a:rPr>
              <a:t>Mahmud, F., &amp; </a:t>
            </a:r>
            <a:r>
              <a:rPr lang="en-US" sz="1600" dirty="0" err="1">
                <a:latin typeface="Arial" panose="020B0604020202020204" pitchFamily="34" charset="0"/>
                <a:cs typeface="Arial" panose="020B0604020202020204" pitchFamily="34" charset="0"/>
              </a:rPr>
              <a:t>Tamrin</a:t>
            </a:r>
            <a:r>
              <a:rPr lang="en-US" sz="1600" dirty="0">
                <a:latin typeface="Arial" panose="020B0604020202020204" pitchFamily="34" charset="0"/>
                <a:cs typeface="Arial" panose="020B0604020202020204" pitchFamily="34" charset="0"/>
              </a:rPr>
              <a:t>, K. F. (2020). Method for determining mixing index in microfluidics by RGB color model. </a:t>
            </a:r>
            <a:r>
              <a:rPr lang="en-US" sz="1600" i="1" dirty="0">
                <a:latin typeface="Arial" panose="020B0604020202020204" pitchFamily="34" charset="0"/>
                <a:cs typeface="Arial" panose="020B0604020202020204" pitchFamily="34" charset="0"/>
              </a:rPr>
              <a:t>Asia‐Pacific Journal of Chemical Engineering</a:t>
            </a:r>
            <a:r>
              <a:rPr lang="en-US" sz="1600" dirty="0">
                <a:latin typeface="Arial" panose="020B0604020202020204" pitchFamily="34" charset="0"/>
                <a:cs typeface="Arial" panose="020B0604020202020204" pitchFamily="34" charset="0"/>
              </a:rPr>
              <a:t>, e2407. </a:t>
            </a:r>
          </a:p>
          <a:p>
            <a:pPr marL="342900" indent="-342900" algn="just">
              <a:buAutoNum type="arabicPeriod" startAt="7"/>
            </a:pPr>
            <a:endParaRPr lang="en-US" sz="1600" dirty="0">
              <a:latin typeface="Arial" panose="020B0604020202020204" pitchFamily="34" charset="0"/>
              <a:cs typeface="Arial" panose="020B0604020202020204" pitchFamily="34" charset="0"/>
            </a:endParaRPr>
          </a:p>
          <a:p>
            <a:pPr marL="342900" indent="-342900" algn="just">
              <a:buAutoNum type="arabicPeriod" startAt="7"/>
            </a:pPr>
            <a:r>
              <a:rPr lang="en-US" sz="1600" dirty="0" err="1">
                <a:latin typeface="Arial" panose="020B0604020202020204" pitchFamily="34" charset="0"/>
                <a:cs typeface="Arial" panose="020B0604020202020204" pitchFamily="34" charset="0"/>
              </a:rPr>
              <a:t>Orsi</a:t>
            </a:r>
            <a:r>
              <a:rPr lang="en-US" sz="1600" dirty="0">
                <a:latin typeface="Arial" panose="020B0604020202020204" pitchFamily="34" charset="0"/>
                <a:cs typeface="Arial" panose="020B0604020202020204" pitchFamily="34" charset="0"/>
              </a:rPr>
              <a:t>, G., </a:t>
            </a:r>
            <a:r>
              <a:rPr lang="en-US" sz="1600" dirty="0" err="1">
                <a:latin typeface="Arial" panose="020B0604020202020204" pitchFamily="34" charset="0"/>
                <a:cs typeface="Arial" panose="020B0604020202020204" pitchFamily="34" charset="0"/>
              </a:rPr>
              <a:t>Roudgar</a:t>
            </a:r>
            <a:r>
              <a:rPr lang="en-US" sz="1600" dirty="0">
                <a:latin typeface="Arial" panose="020B0604020202020204" pitchFamily="34" charset="0"/>
                <a:cs typeface="Arial" panose="020B0604020202020204" pitchFamily="34" charset="0"/>
              </a:rPr>
              <a:t>, M., </a:t>
            </a:r>
            <a:r>
              <a:rPr lang="en-US" sz="1600" dirty="0" err="1">
                <a:latin typeface="Arial" panose="020B0604020202020204" pitchFamily="34" charset="0"/>
                <a:cs typeface="Arial" panose="020B0604020202020204" pitchFamily="34" charset="0"/>
              </a:rPr>
              <a:t>Brunazzi</a:t>
            </a:r>
            <a:r>
              <a:rPr lang="en-US" sz="1600" dirty="0">
                <a:latin typeface="Arial" panose="020B0604020202020204" pitchFamily="34" charset="0"/>
                <a:cs typeface="Arial" panose="020B0604020202020204" pitchFamily="34" charset="0"/>
              </a:rPr>
              <a:t>, E., </a:t>
            </a:r>
            <a:r>
              <a:rPr lang="en-US" sz="1600" dirty="0" err="1">
                <a:latin typeface="Arial" panose="020B0604020202020204" pitchFamily="34" charset="0"/>
                <a:cs typeface="Arial" panose="020B0604020202020204" pitchFamily="34" charset="0"/>
              </a:rPr>
              <a:t>Galletti</a:t>
            </a:r>
            <a:r>
              <a:rPr lang="en-US" sz="1600" dirty="0">
                <a:latin typeface="Arial" panose="020B0604020202020204" pitchFamily="34" charset="0"/>
                <a:cs typeface="Arial" panose="020B0604020202020204" pitchFamily="34" charset="0"/>
              </a:rPr>
              <a:t>, C., &amp; Mauri, R. (2013). Water–ethanol mixing in T-shaped microdevices. </a:t>
            </a:r>
            <a:r>
              <a:rPr lang="en-US" sz="1600" i="1" dirty="0">
                <a:latin typeface="Arial" panose="020B0604020202020204" pitchFamily="34" charset="0"/>
                <a:cs typeface="Arial" panose="020B0604020202020204" pitchFamily="34" charset="0"/>
              </a:rPr>
              <a:t>Chemical Engineering Science</a:t>
            </a:r>
            <a:r>
              <a:rPr lang="en-US" sz="1600" dirty="0">
                <a:latin typeface="Arial" panose="020B0604020202020204" pitchFamily="34" charset="0"/>
                <a:cs typeface="Arial" panose="020B0604020202020204" pitchFamily="34" charset="0"/>
              </a:rPr>
              <a:t>, 95, 174-183.</a:t>
            </a:r>
          </a:p>
          <a:p>
            <a:pPr marL="342900" indent="-342900" algn="just">
              <a:buAutoNum type="arabicPeriod" startAt="7"/>
            </a:pPr>
            <a:endParaRPr lang="en-US" sz="1600" dirty="0">
              <a:latin typeface="Arial" panose="020B0604020202020204" pitchFamily="34" charset="0"/>
              <a:cs typeface="Arial" panose="020B0604020202020204" pitchFamily="34" charset="0"/>
            </a:endParaRPr>
          </a:p>
          <a:p>
            <a:pPr marL="342900" indent="-342900" algn="just">
              <a:buAutoNum type="arabicPeriod" startAt="7"/>
            </a:pPr>
            <a:r>
              <a:rPr lang="en-US" sz="1600" dirty="0">
                <a:latin typeface="Arial" panose="020B0604020202020204" pitchFamily="34" charset="0"/>
                <a:cs typeface="Arial" panose="020B0604020202020204" pitchFamily="34" charset="0"/>
              </a:rPr>
              <a:t>Salim, A., </a:t>
            </a:r>
            <a:r>
              <a:rPr lang="en-US" sz="1600" dirty="0" err="1">
                <a:latin typeface="Arial" panose="020B0604020202020204" pitchFamily="34" charset="0"/>
                <a:cs typeface="Arial" panose="020B0604020202020204" pitchFamily="34" charset="0"/>
              </a:rPr>
              <a:t>Fourar</a:t>
            </a:r>
            <a:r>
              <a:rPr lang="en-US" sz="1600" dirty="0">
                <a:latin typeface="Arial" panose="020B0604020202020204" pitchFamily="34" charset="0"/>
                <a:cs typeface="Arial" panose="020B0604020202020204" pitchFamily="34" charset="0"/>
              </a:rPr>
              <a:t>, M., </a:t>
            </a:r>
            <a:r>
              <a:rPr lang="en-US" sz="1600" dirty="0" err="1">
                <a:latin typeface="Arial" panose="020B0604020202020204" pitchFamily="34" charset="0"/>
                <a:cs typeface="Arial" panose="020B0604020202020204" pitchFamily="34" charset="0"/>
              </a:rPr>
              <a:t>Pironon</a:t>
            </a:r>
            <a:r>
              <a:rPr lang="en-US" sz="1600" dirty="0">
                <a:latin typeface="Arial" panose="020B0604020202020204" pitchFamily="34" charset="0"/>
                <a:cs typeface="Arial" panose="020B0604020202020204" pitchFamily="34" charset="0"/>
              </a:rPr>
              <a:t>, J., &amp; </a:t>
            </a:r>
            <a:r>
              <a:rPr lang="en-US" sz="1600" dirty="0" err="1">
                <a:latin typeface="Arial" panose="020B0604020202020204" pitchFamily="34" charset="0"/>
                <a:cs typeface="Arial" panose="020B0604020202020204" pitchFamily="34" charset="0"/>
              </a:rPr>
              <a:t>Sausse</a:t>
            </a:r>
            <a:r>
              <a:rPr lang="en-US" sz="1600" dirty="0">
                <a:latin typeface="Arial" panose="020B0604020202020204" pitchFamily="34" charset="0"/>
                <a:cs typeface="Arial" panose="020B0604020202020204" pitchFamily="34" charset="0"/>
              </a:rPr>
              <a:t>, J. (2008). Oil–water two‐phase flow in microchannels: Flow patterns and pressure drop measurements. </a:t>
            </a:r>
            <a:r>
              <a:rPr lang="en-US" sz="1600" i="1" dirty="0">
                <a:latin typeface="Arial" panose="020B0604020202020204" pitchFamily="34" charset="0"/>
                <a:cs typeface="Arial" panose="020B0604020202020204" pitchFamily="34" charset="0"/>
              </a:rPr>
              <a:t>The Canadian Journal of Chemical Engineering</a:t>
            </a:r>
            <a:r>
              <a:rPr lang="en-US" sz="1600" dirty="0">
                <a:latin typeface="Arial" panose="020B0604020202020204" pitchFamily="34" charset="0"/>
                <a:cs typeface="Arial" panose="020B0604020202020204" pitchFamily="34" charset="0"/>
              </a:rPr>
              <a:t>, 86(6), 978-988. </a:t>
            </a:r>
          </a:p>
          <a:p>
            <a:pPr marL="342900" indent="-342900" algn="just">
              <a:buAutoNum type="arabicPeriod" startAt="7"/>
            </a:pPr>
            <a:endParaRPr lang="en-US" sz="1600" dirty="0">
              <a:latin typeface="Arial" panose="020B0604020202020204" pitchFamily="34" charset="0"/>
              <a:cs typeface="Arial" panose="020B0604020202020204" pitchFamily="34" charset="0"/>
            </a:endParaRPr>
          </a:p>
          <a:p>
            <a:pPr marL="342900" indent="-342900" algn="just">
              <a:buAutoNum type="arabicPeriod" startAt="7"/>
            </a:pPr>
            <a:r>
              <a:rPr lang="en-US" sz="1600" dirty="0">
                <a:latin typeface="Arial" panose="020B0604020202020204" pitchFamily="34" charset="0"/>
                <a:cs typeface="Arial" panose="020B0604020202020204" pitchFamily="34" charset="0"/>
              </a:rPr>
              <a:t>Shen, F., Li, Y., Liu, Z., &amp; Li, X. (2017). Study of flow behaviors of droplet merging and splitting in microchannels using Micro-PIV measurement. </a:t>
            </a:r>
            <a:r>
              <a:rPr lang="en-US" sz="1600" i="1" dirty="0">
                <a:latin typeface="Arial" panose="020B0604020202020204" pitchFamily="34" charset="0"/>
                <a:cs typeface="Arial" panose="020B0604020202020204" pitchFamily="34" charset="0"/>
              </a:rPr>
              <a:t>Microfluidics and </a:t>
            </a:r>
            <a:r>
              <a:rPr lang="en-US" sz="1600" i="1" dirty="0" err="1">
                <a:latin typeface="Arial" panose="020B0604020202020204" pitchFamily="34" charset="0"/>
                <a:cs typeface="Arial" panose="020B0604020202020204" pitchFamily="34" charset="0"/>
              </a:rPr>
              <a:t>Nanofluidics</a:t>
            </a:r>
            <a:r>
              <a:rPr lang="en-US" sz="1600" dirty="0">
                <a:latin typeface="Arial" panose="020B0604020202020204" pitchFamily="34" charset="0"/>
                <a:cs typeface="Arial" panose="020B0604020202020204" pitchFamily="34" charset="0"/>
              </a:rPr>
              <a:t>, 21(4), 66.</a:t>
            </a:r>
          </a:p>
          <a:p>
            <a:pPr marL="342900" indent="-342900" algn="just">
              <a:buAutoNum type="arabicPeriod" startAt="7"/>
            </a:pPr>
            <a:endParaRPr lang="en-US" sz="1600" dirty="0">
              <a:latin typeface="Arial" panose="020B0604020202020204" pitchFamily="34" charset="0"/>
              <a:cs typeface="Arial" panose="020B0604020202020204" pitchFamily="34" charset="0"/>
            </a:endParaRPr>
          </a:p>
          <a:p>
            <a:pPr marL="342900" indent="-342900" algn="just">
              <a:buAutoNum type="arabicPeriod" startAt="7"/>
            </a:pPr>
            <a:r>
              <a:rPr lang="en-US" sz="1600" dirty="0">
                <a:latin typeface="Arial" panose="020B0604020202020204" pitchFamily="34" charset="0"/>
                <a:cs typeface="Arial" panose="020B0604020202020204" pitchFamily="34" charset="0"/>
              </a:rPr>
              <a:t>Siddique, B. M., Ahmad, A., Ibrahim, M. H., </a:t>
            </a:r>
            <a:r>
              <a:rPr lang="en-US" sz="1600" dirty="0" err="1">
                <a:latin typeface="Arial" panose="020B0604020202020204" pitchFamily="34" charset="0"/>
                <a:cs typeface="Arial" panose="020B0604020202020204" pitchFamily="34" charset="0"/>
              </a:rPr>
              <a:t>Hena</a:t>
            </a:r>
            <a:r>
              <a:rPr lang="en-US" sz="1600" dirty="0">
                <a:latin typeface="Arial" panose="020B0604020202020204" pitchFamily="34" charset="0"/>
                <a:cs typeface="Arial" panose="020B0604020202020204" pitchFamily="34" charset="0"/>
              </a:rPr>
              <a:t>, S., &amp; </a:t>
            </a:r>
            <a:r>
              <a:rPr lang="en-US" sz="1600" dirty="0" err="1">
                <a:latin typeface="Arial" panose="020B0604020202020204" pitchFamily="34" charset="0"/>
                <a:cs typeface="Arial" panose="020B0604020202020204" pitchFamily="34" charset="0"/>
              </a:rPr>
              <a:t>Rafatullah</a:t>
            </a:r>
            <a:r>
              <a:rPr lang="en-US" sz="1600" dirty="0">
                <a:latin typeface="Arial" panose="020B0604020202020204" pitchFamily="34" charset="0"/>
                <a:cs typeface="Arial" panose="020B0604020202020204" pitchFamily="34" charset="0"/>
              </a:rPr>
              <a:t>, M. (2010). Physicochemical properties of blends of palm olein with other vegetable oils. </a:t>
            </a:r>
            <a:r>
              <a:rPr lang="en-US" sz="1600" i="1" dirty="0" err="1">
                <a:latin typeface="Arial" panose="020B0604020202020204" pitchFamily="34" charset="0"/>
                <a:cs typeface="Arial" panose="020B0604020202020204" pitchFamily="34" charset="0"/>
              </a:rPr>
              <a:t>Grasas</a:t>
            </a:r>
            <a:r>
              <a:rPr lang="en-US" sz="1600" i="1" dirty="0">
                <a:latin typeface="Arial" panose="020B0604020202020204" pitchFamily="34" charset="0"/>
                <a:cs typeface="Arial" panose="020B0604020202020204" pitchFamily="34" charset="0"/>
              </a:rPr>
              <a:t> y </a:t>
            </a:r>
            <a:r>
              <a:rPr lang="en-US" sz="1600" i="1" dirty="0" err="1">
                <a:latin typeface="Arial" panose="020B0604020202020204" pitchFamily="34" charset="0"/>
                <a:cs typeface="Arial" panose="020B0604020202020204" pitchFamily="34" charset="0"/>
              </a:rPr>
              <a:t>Aceites</a:t>
            </a:r>
            <a:r>
              <a:rPr lang="en-US" sz="1600" dirty="0">
                <a:latin typeface="Arial" panose="020B0604020202020204" pitchFamily="34" charset="0"/>
                <a:cs typeface="Arial" panose="020B0604020202020204" pitchFamily="34" charset="0"/>
              </a:rPr>
              <a:t>, 61(4), 423-429. </a:t>
            </a:r>
          </a:p>
        </p:txBody>
      </p:sp>
    </p:spTree>
    <p:extLst>
      <p:ext uri="{BB962C8B-B14F-4D97-AF65-F5344CB8AC3E}">
        <p14:creationId xmlns:p14="http://schemas.microsoft.com/office/powerpoint/2010/main" val="9159558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D43F856-D6EF-42ED-B356-15A01C36CCB6}"/>
              </a:ext>
            </a:extLst>
          </p:cNvPr>
          <p:cNvSpPr>
            <a:spLocks noGrp="1"/>
          </p:cNvSpPr>
          <p:nvPr>
            <p:ph type="sldNum" sz="quarter" idx="12"/>
          </p:nvPr>
        </p:nvSpPr>
        <p:spPr/>
        <p:txBody>
          <a:bodyPr/>
          <a:lstStyle/>
          <a:p>
            <a:fld id="{3A98EE3D-8CD1-4C3F-BD1C-C98C9596463C}" type="slidenum">
              <a:rPr lang="en-US" smtClean="0"/>
              <a:t>39</a:t>
            </a:fld>
            <a:endParaRPr lang="en-US" dirty="0"/>
          </a:p>
        </p:txBody>
      </p:sp>
      <p:sp>
        <p:nvSpPr>
          <p:cNvPr id="5" name="Title 1">
            <a:extLst>
              <a:ext uri="{FF2B5EF4-FFF2-40B4-BE49-F238E27FC236}">
                <a16:creationId xmlns:a16="http://schemas.microsoft.com/office/drawing/2014/main" id="{FFDE1A27-9625-42A3-9056-C2E380C0442C}"/>
              </a:ext>
            </a:extLst>
          </p:cNvPr>
          <p:cNvSpPr>
            <a:spLocks noGrp="1"/>
          </p:cNvSpPr>
          <p:nvPr>
            <p:ph type="title"/>
          </p:nvPr>
        </p:nvSpPr>
        <p:spPr>
          <a:xfrm>
            <a:off x="581194" y="545402"/>
            <a:ext cx="11029616" cy="1188720"/>
          </a:xfrm>
        </p:spPr>
        <p:txBody>
          <a:bodyPr>
            <a:normAutofit/>
          </a:bodyPr>
          <a:lstStyle/>
          <a:p>
            <a:r>
              <a:rPr lang="en-US" sz="3600" b="1" cap="none" dirty="0">
                <a:latin typeface="Arial" panose="020B0604020202020204" pitchFamily="34" charset="0"/>
                <a:cs typeface="Arial" panose="020B0604020202020204" pitchFamily="34" charset="0"/>
              </a:rPr>
              <a:t>References</a:t>
            </a:r>
            <a:endParaRPr lang="en-MY" sz="3600" b="1" cap="none" dirty="0">
              <a:latin typeface="Arial" panose="020B0604020202020204" pitchFamily="34" charset="0"/>
              <a:cs typeface="Arial" panose="020B0604020202020204" pitchFamily="34" charset="0"/>
            </a:endParaRPr>
          </a:p>
        </p:txBody>
      </p:sp>
      <p:pic>
        <p:nvPicPr>
          <p:cNvPr id="9" name="Content Placeholder 15">
            <a:extLst>
              <a:ext uri="{FF2B5EF4-FFF2-40B4-BE49-F238E27FC236}">
                <a16:creationId xmlns:a16="http://schemas.microsoft.com/office/drawing/2014/main" id="{0861AF7D-50C7-4530-B32C-A329310609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3" name="TextBox 2">
            <a:extLst>
              <a:ext uri="{FF2B5EF4-FFF2-40B4-BE49-F238E27FC236}">
                <a16:creationId xmlns:a16="http://schemas.microsoft.com/office/drawing/2014/main" id="{6D7D0D94-3B19-44C9-8C0F-96BEBA23DA2C}"/>
              </a:ext>
            </a:extLst>
          </p:cNvPr>
          <p:cNvSpPr txBox="1"/>
          <p:nvPr/>
        </p:nvSpPr>
        <p:spPr>
          <a:xfrm>
            <a:off x="957942" y="2089772"/>
            <a:ext cx="10652868" cy="3785652"/>
          </a:xfrm>
          <a:prstGeom prst="rect">
            <a:avLst/>
          </a:prstGeom>
          <a:noFill/>
        </p:spPr>
        <p:txBody>
          <a:bodyPr wrap="square" rtlCol="0">
            <a:spAutoFit/>
          </a:bodyPr>
          <a:lstStyle/>
          <a:p>
            <a:pPr marL="342900" indent="-342900" algn="just">
              <a:buFont typeface="+mj-lt"/>
              <a:buAutoNum type="arabicPeriod" startAt="13"/>
            </a:pPr>
            <a:r>
              <a:rPr lang="en-US" sz="1600" dirty="0" err="1">
                <a:latin typeface="Arial" panose="020B0604020202020204" pitchFamily="34" charset="0"/>
                <a:cs typeface="Arial" panose="020B0604020202020204" pitchFamily="34" charset="0"/>
              </a:rPr>
              <a:t>Solehati</a:t>
            </a:r>
            <a:r>
              <a:rPr lang="en-US" sz="1600" dirty="0">
                <a:latin typeface="Arial" panose="020B0604020202020204" pitchFamily="34" charset="0"/>
                <a:cs typeface="Arial" panose="020B0604020202020204" pitchFamily="34" charset="0"/>
              </a:rPr>
              <a:t>, N., Bae, J., &amp; </a:t>
            </a:r>
            <a:r>
              <a:rPr lang="en-US" sz="1600" dirty="0" err="1">
                <a:latin typeface="Arial" panose="020B0604020202020204" pitchFamily="34" charset="0"/>
                <a:cs typeface="Arial" panose="020B0604020202020204" pitchFamily="34" charset="0"/>
              </a:rPr>
              <a:t>Sasmito</a:t>
            </a:r>
            <a:r>
              <a:rPr lang="en-US" sz="1600" dirty="0">
                <a:latin typeface="Arial" panose="020B0604020202020204" pitchFamily="34" charset="0"/>
                <a:cs typeface="Arial" panose="020B0604020202020204" pitchFamily="34" charset="0"/>
              </a:rPr>
              <a:t>, A. P. (2014). Numerical investigation of mixing performance in microchannel T-junction with wavy structure. </a:t>
            </a:r>
            <a:r>
              <a:rPr lang="en-US" sz="1600" i="1" dirty="0">
                <a:latin typeface="Arial" panose="020B0604020202020204" pitchFamily="34" charset="0"/>
                <a:cs typeface="Arial" panose="020B0604020202020204" pitchFamily="34" charset="0"/>
              </a:rPr>
              <a:t>Computers &amp; Fluids</a:t>
            </a:r>
            <a:r>
              <a:rPr lang="en-US" sz="1600" dirty="0">
                <a:latin typeface="Arial" panose="020B0604020202020204" pitchFamily="34" charset="0"/>
                <a:cs typeface="Arial" panose="020B0604020202020204" pitchFamily="34" charset="0"/>
              </a:rPr>
              <a:t>, 96, 10-19. </a:t>
            </a:r>
          </a:p>
          <a:p>
            <a:pPr marL="342900" indent="-342900" algn="just">
              <a:buAutoNum type="arabicPeriod" startAt="13"/>
            </a:pPr>
            <a:endParaRPr lang="en-US" sz="1600" dirty="0">
              <a:latin typeface="Arial" panose="020B0604020202020204" pitchFamily="34" charset="0"/>
              <a:cs typeface="Arial" panose="020B0604020202020204" pitchFamily="34" charset="0"/>
            </a:endParaRPr>
          </a:p>
          <a:p>
            <a:pPr marL="342900" indent="-342900" algn="just">
              <a:buAutoNum type="arabicPeriod" startAt="13"/>
            </a:pPr>
            <a:r>
              <a:rPr lang="en-US" sz="1600" dirty="0" err="1">
                <a:latin typeface="Arial" panose="020B0604020202020204" pitchFamily="34" charset="0"/>
                <a:cs typeface="Arial" panose="020B0604020202020204" pitchFamily="34" charset="0"/>
              </a:rPr>
              <a:t>Thielicke</a:t>
            </a:r>
            <a:r>
              <a:rPr lang="en-US" sz="1600" dirty="0">
                <a:latin typeface="Arial" panose="020B0604020202020204" pitchFamily="34" charset="0"/>
                <a:cs typeface="Arial" panose="020B0604020202020204" pitchFamily="34" charset="0"/>
              </a:rPr>
              <a:t>, W., &amp; </a:t>
            </a:r>
            <a:r>
              <a:rPr lang="en-US" sz="1600" dirty="0" err="1">
                <a:latin typeface="Arial" panose="020B0604020202020204" pitchFamily="34" charset="0"/>
                <a:cs typeface="Arial" panose="020B0604020202020204" pitchFamily="34" charset="0"/>
              </a:rPr>
              <a:t>Stamhuis</a:t>
            </a:r>
            <a:r>
              <a:rPr lang="en-US" sz="1600" dirty="0">
                <a:latin typeface="Arial" panose="020B0604020202020204" pitchFamily="34" charset="0"/>
                <a:cs typeface="Arial" panose="020B0604020202020204" pitchFamily="34" charset="0"/>
              </a:rPr>
              <a:t>, E. (2014). PIVlab–towards user-friendly, affordable and accurate digital particle image velocimetry in MATLAB. </a:t>
            </a:r>
            <a:r>
              <a:rPr lang="en-US" sz="1600" i="1" dirty="0">
                <a:latin typeface="Arial" panose="020B0604020202020204" pitchFamily="34" charset="0"/>
                <a:cs typeface="Arial" panose="020B0604020202020204" pitchFamily="34" charset="0"/>
              </a:rPr>
              <a:t>Journal of open research software</a:t>
            </a:r>
            <a:r>
              <a:rPr lang="en-US" sz="1600" dirty="0">
                <a:latin typeface="Arial" panose="020B0604020202020204" pitchFamily="34" charset="0"/>
                <a:cs typeface="Arial" panose="020B0604020202020204" pitchFamily="34" charset="0"/>
              </a:rPr>
              <a:t>, 2(1). </a:t>
            </a:r>
          </a:p>
          <a:p>
            <a:pPr marL="342900" indent="-342900" algn="just">
              <a:buAutoNum type="arabicPeriod" startAt="13"/>
            </a:pPr>
            <a:endParaRPr lang="en-US" sz="1600" dirty="0">
              <a:latin typeface="Arial" panose="020B0604020202020204" pitchFamily="34" charset="0"/>
              <a:cs typeface="Arial" panose="020B0604020202020204" pitchFamily="34" charset="0"/>
            </a:endParaRPr>
          </a:p>
          <a:p>
            <a:pPr marL="342900" indent="-342900" algn="just">
              <a:buAutoNum type="arabicPeriod" startAt="13"/>
            </a:pPr>
            <a:r>
              <a:rPr lang="en-US" sz="1600" dirty="0" err="1">
                <a:latin typeface="Arial" panose="020B0604020202020204" pitchFamily="34" charset="0"/>
                <a:cs typeface="Arial" panose="020B0604020202020204" pitchFamily="34" charset="0"/>
              </a:rPr>
              <a:t>Thielicke</a:t>
            </a:r>
            <a:r>
              <a:rPr lang="en-US" sz="1600" dirty="0">
                <a:latin typeface="Arial" panose="020B0604020202020204" pitchFamily="34" charset="0"/>
                <a:cs typeface="Arial" panose="020B0604020202020204" pitchFamily="34" charset="0"/>
              </a:rPr>
              <a:t>, W. (2014). The flapping flight of birds. </a:t>
            </a:r>
            <a:r>
              <a:rPr lang="en-US" sz="1600" i="1" dirty="0">
                <a:latin typeface="Arial" panose="020B0604020202020204" pitchFamily="34" charset="0"/>
                <a:cs typeface="Arial" panose="020B0604020202020204" pitchFamily="34" charset="0"/>
              </a:rPr>
              <a:t>Diss. University of Groningen. </a:t>
            </a:r>
          </a:p>
          <a:p>
            <a:pPr marL="342900" indent="-342900" algn="just">
              <a:buAutoNum type="arabicPeriod" startAt="13"/>
            </a:pPr>
            <a:endParaRPr lang="en-US" sz="1600" dirty="0">
              <a:latin typeface="Arial" panose="020B0604020202020204" pitchFamily="34" charset="0"/>
              <a:cs typeface="Arial" panose="020B0604020202020204" pitchFamily="34" charset="0"/>
            </a:endParaRPr>
          </a:p>
          <a:p>
            <a:pPr marL="342900" indent="-342900" algn="just">
              <a:buAutoNum type="arabicPeriod" startAt="13"/>
            </a:pPr>
            <a:r>
              <a:rPr lang="en-US" sz="1600" dirty="0">
                <a:latin typeface="Arial" panose="020B0604020202020204" pitchFamily="34" charset="0"/>
                <a:cs typeface="Arial" panose="020B0604020202020204" pitchFamily="34" charset="0"/>
              </a:rPr>
              <a:t>Turner, A., </a:t>
            </a:r>
            <a:r>
              <a:rPr lang="en-US" sz="1600" dirty="0" err="1">
                <a:latin typeface="Arial" panose="020B0604020202020204" pitchFamily="34" charset="0"/>
                <a:cs typeface="Arial" panose="020B0604020202020204" pitchFamily="34" charset="0"/>
              </a:rPr>
              <a:t>Yandrofski</a:t>
            </a:r>
            <a:r>
              <a:rPr lang="en-US" sz="1600" dirty="0">
                <a:latin typeface="Arial" panose="020B0604020202020204" pitchFamily="34" charset="0"/>
                <a:cs typeface="Arial" panose="020B0604020202020204" pitchFamily="34" charset="0"/>
              </a:rPr>
              <a:t>, K., </a:t>
            </a:r>
            <a:r>
              <a:rPr lang="en-US" sz="1600" dirty="0" err="1">
                <a:latin typeface="Arial" panose="020B0604020202020204" pitchFamily="34" charset="0"/>
                <a:cs typeface="Arial" panose="020B0604020202020204" pitchFamily="34" charset="0"/>
              </a:rPr>
              <a:t>Telikepalli</a:t>
            </a:r>
            <a:r>
              <a:rPr lang="en-US" sz="1600" dirty="0">
                <a:latin typeface="Arial" panose="020B0604020202020204" pitchFamily="34" charset="0"/>
                <a:cs typeface="Arial" panose="020B0604020202020204" pitchFamily="34" charset="0"/>
              </a:rPr>
              <a:t>, S., King, J., Heckert, A., </a:t>
            </a:r>
            <a:r>
              <a:rPr lang="en-US" sz="1600" dirty="0" err="1">
                <a:latin typeface="Arial" panose="020B0604020202020204" pitchFamily="34" charset="0"/>
                <a:cs typeface="Arial" panose="020B0604020202020204" pitchFamily="34" charset="0"/>
              </a:rPr>
              <a:t>Filliben</a:t>
            </a:r>
            <a:r>
              <a:rPr lang="en-US" sz="1600" dirty="0">
                <a:latin typeface="Arial" panose="020B0604020202020204" pitchFamily="34" charset="0"/>
                <a:cs typeface="Arial" panose="020B0604020202020204" pitchFamily="34" charset="0"/>
              </a:rPr>
              <a:t>, J., . . . </a:t>
            </a:r>
            <a:r>
              <a:rPr lang="en-US" sz="1600" dirty="0" err="1">
                <a:latin typeface="Arial" panose="020B0604020202020204" pitchFamily="34" charset="0"/>
                <a:cs typeface="Arial" panose="020B0604020202020204" pitchFamily="34" charset="0"/>
              </a:rPr>
              <a:t>Schiel</a:t>
            </a:r>
            <a:r>
              <a:rPr lang="en-US" sz="1600" dirty="0">
                <a:latin typeface="Arial" panose="020B0604020202020204" pitchFamily="34" charset="0"/>
                <a:cs typeface="Arial" panose="020B0604020202020204" pitchFamily="34" charset="0"/>
              </a:rPr>
              <a:t>, J. E. (2018). Development of orthogonal </a:t>
            </a:r>
            <a:r>
              <a:rPr lang="en-US" sz="1600" dirty="0" err="1">
                <a:latin typeface="Arial" panose="020B0604020202020204" pitchFamily="34" charset="0"/>
                <a:cs typeface="Arial" panose="020B0604020202020204" pitchFamily="34" charset="0"/>
              </a:rPr>
              <a:t>NISTmAb</a:t>
            </a:r>
            <a:r>
              <a:rPr lang="en-US" sz="1600" dirty="0">
                <a:latin typeface="Arial" panose="020B0604020202020204" pitchFamily="34" charset="0"/>
                <a:cs typeface="Arial" panose="020B0604020202020204" pitchFamily="34" charset="0"/>
              </a:rPr>
              <a:t> size heterogeneity control methods. </a:t>
            </a:r>
            <a:r>
              <a:rPr lang="en-US" sz="1600" i="1" dirty="0">
                <a:latin typeface="Arial" panose="020B0604020202020204" pitchFamily="34" charset="0"/>
                <a:cs typeface="Arial" panose="020B0604020202020204" pitchFamily="34" charset="0"/>
              </a:rPr>
              <a:t>Analytical and Bioanalytical Chemistry</a:t>
            </a:r>
            <a:r>
              <a:rPr lang="en-US" sz="1600" dirty="0">
                <a:latin typeface="Arial" panose="020B0604020202020204" pitchFamily="34" charset="0"/>
                <a:cs typeface="Arial" panose="020B0604020202020204" pitchFamily="34" charset="0"/>
              </a:rPr>
              <a:t>, 410(8), 2095-2110. </a:t>
            </a:r>
          </a:p>
          <a:p>
            <a:pPr marL="342900" indent="-342900" algn="just">
              <a:buAutoNum type="arabicPeriod" startAt="13"/>
            </a:pPr>
            <a:endParaRPr lang="en-US" sz="1600" dirty="0">
              <a:latin typeface="Arial" panose="020B0604020202020204" pitchFamily="34" charset="0"/>
              <a:cs typeface="Arial" panose="020B0604020202020204" pitchFamily="34" charset="0"/>
            </a:endParaRPr>
          </a:p>
          <a:p>
            <a:pPr marL="342900" indent="-342900" algn="just">
              <a:buAutoNum type="arabicPeriod" startAt="13"/>
            </a:pPr>
            <a:r>
              <a:rPr lang="en-US" sz="1600" dirty="0" err="1">
                <a:latin typeface="Arial" panose="020B0604020202020204" pitchFamily="34" charset="0"/>
                <a:cs typeface="Arial" panose="020B0604020202020204" pitchFamily="34" charset="0"/>
              </a:rPr>
              <a:t>Viktorov</a:t>
            </a:r>
            <a:r>
              <a:rPr lang="en-US" sz="1600" dirty="0">
                <a:latin typeface="Arial" panose="020B0604020202020204" pitchFamily="34" charset="0"/>
                <a:cs typeface="Arial" panose="020B0604020202020204" pitchFamily="34" charset="0"/>
              </a:rPr>
              <a:t>, V., Mahmud, M. R., &amp; </a:t>
            </a:r>
            <a:r>
              <a:rPr lang="en-US" sz="1600" dirty="0" err="1">
                <a:latin typeface="Arial" panose="020B0604020202020204" pitchFamily="34" charset="0"/>
                <a:cs typeface="Arial" panose="020B0604020202020204" pitchFamily="34" charset="0"/>
              </a:rPr>
              <a:t>Visconte</a:t>
            </a:r>
            <a:r>
              <a:rPr lang="en-US" sz="1600" dirty="0">
                <a:latin typeface="Arial" panose="020B0604020202020204" pitchFamily="34" charset="0"/>
                <a:cs typeface="Arial" panose="020B0604020202020204" pitchFamily="34" charset="0"/>
              </a:rPr>
              <a:t>, C. (2016). Numerical study of fluid mixing at different inlet flow-rate ratios in Tear-drop and Chain micromixers compared to a new HC passive micromixer. </a:t>
            </a:r>
            <a:r>
              <a:rPr lang="en-US" sz="1600" i="1" dirty="0">
                <a:latin typeface="Arial" panose="020B0604020202020204" pitchFamily="34" charset="0"/>
                <a:cs typeface="Arial" panose="020B0604020202020204" pitchFamily="34" charset="0"/>
              </a:rPr>
              <a:t>Engineering Applications of Computational Fluid Mechanics</a:t>
            </a:r>
            <a:r>
              <a:rPr lang="en-US" sz="1600" dirty="0">
                <a:latin typeface="Arial" panose="020B0604020202020204" pitchFamily="34" charset="0"/>
                <a:cs typeface="Arial" panose="020B0604020202020204" pitchFamily="34" charset="0"/>
              </a:rPr>
              <a:t>, 10(1), 182-192. </a:t>
            </a:r>
          </a:p>
        </p:txBody>
      </p:sp>
    </p:spTree>
    <p:extLst>
      <p:ext uri="{BB962C8B-B14F-4D97-AF65-F5344CB8AC3E}">
        <p14:creationId xmlns:p14="http://schemas.microsoft.com/office/powerpoint/2010/main" val="14560282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D43F856-D6EF-42ED-B356-15A01C36CCB6}"/>
              </a:ext>
            </a:extLst>
          </p:cNvPr>
          <p:cNvSpPr>
            <a:spLocks noGrp="1"/>
          </p:cNvSpPr>
          <p:nvPr>
            <p:ph type="sldNum" sz="quarter" idx="12"/>
          </p:nvPr>
        </p:nvSpPr>
        <p:spPr/>
        <p:txBody>
          <a:bodyPr/>
          <a:lstStyle/>
          <a:p>
            <a:fld id="{3A98EE3D-8CD1-4C3F-BD1C-C98C9596463C}" type="slidenum">
              <a:rPr lang="en-US" smtClean="0"/>
              <a:t>40</a:t>
            </a:fld>
            <a:endParaRPr lang="en-US" dirty="0"/>
          </a:p>
        </p:txBody>
      </p:sp>
      <p:sp>
        <p:nvSpPr>
          <p:cNvPr id="5" name="Title 1">
            <a:extLst>
              <a:ext uri="{FF2B5EF4-FFF2-40B4-BE49-F238E27FC236}">
                <a16:creationId xmlns:a16="http://schemas.microsoft.com/office/drawing/2014/main" id="{FFDE1A27-9625-42A3-9056-C2E380C0442C}"/>
              </a:ext>
            </a:extLst>
          </p:cNvPr>
          <p:cNvSpPr>
            <a:spLocks noGrp="1"/>
          </p:cNvSpPr>
          <p:nvPr>
            <p:ph type="title"/>
          </p:nvPr>
        </p:nvSpPr>
        <p:spPr>
          <a:xfrm>
            <a:off x="581194" y="545402"/>
            <a:ext cx="11029616" cy="1188720"/>
          </a:xfrm>
        </p:spPr>
        <p:txBody>
          <a:bodyPr>
            <a:normAutofit/>
          </a:bodyPr>
          <a:lstStyle/>
          <a:p>
            <a:r>
              <a:rPr lang="en-US" sz="3600" b="1" cap="none" dirty="0">
                <a:latin typeface="Arial" panose="020B0604020202020204" pitchFamily="34" charset="0"/>
                <a:cs typeface="Arial" panose="020B0604020202020204" pitchFamily="34" charset="0"/>
              </a:rPr>
              <a:t>References</a:t>
            </a:r>
            <a:endParaRPr lang="en-MY" sz="3600" b="1" cap="none" dirty="0">
              <a:latin typeface="Arial" panose="020B0604020202020204" pitchFamily="34" charset="0"/>
              <a:cs typeface="Arial" panose="020B0604020202020204" pitchFamily="34" charset="0"/>
            </a:endParaRPr>
          </a:p>
        </p:txBody>
      </p:sp>
      <p:pic>
        <p:nvPicPr>
          <p:cNvPr id="9" name="Content Placeholder 15">
            <a:extLst>
              <a:ext uri="{FF2B5EF4-FFF2-40B4-BE49-F238E27FC236}">
                <a16:creationId xmlns:a16="http://schemas.microsoft.com/office/drawing/2014/main" id="{0861AF7D-50C7-4530-B32C-A329310609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
        <p:nvSpPr>
          <p:cNvPr id="3" name="TextBox 2">
            <a:extLst>
              <a:ext uri="{FF2B5EF4-FFF2-40B4-BE49-F238E27FC236}">
                <a16:creationId xmlns:a16="http://schemas.microsoft.com/office/drawing/2014/main" id="{6D7D0D94-3B19-44C9-8C0F-96BEBA23DA2C}"/>
              </a:ext>
            </a:extLst>
          </p:cNvPr>
          <p:cNvSpPr txBox="1"/>
          <p:nvPr/>
        </p:nvSpPr>
        <p:spPr>
          <a:xfrm>
            <a:off x="957942" y="2089772"/>
            <a:ext cx="10652868" cy="3293209"/>
          </a:xfrm>
          <a:prstGeom prst="rect">
            <a:avLst/>
          </a:prstGeom>
          <a:noFill/>
        </p:spPr>
        <p:txBody>
          <a:bodyPr wrap="square" rtlCol="0">
            <a:spAutoFit/>
          </a:bodyPr>
          <a:lstStyle/>
          <a:p>
            <a:pPr marL="342900" indent="-342900" algn="just">
              <a:buFont typeface="+mj-lt"/>
              <a:buAutoNum type="arabicPeriod" startAt="18"/>
            </a:pPr>
            <a:r>
              <a:rPr lang="en-US" sz="1600" dirty="0">
                <a:latin typeface="Arial" panose="020B0604020202020204" pitchFamily="34" charset="0"/>
                <a:cs typeface="Arial" panose="020B0604020202020204" pitchFamily="34" charset="0"/>
              </a:rPr>
              <a:t>Wang, W., Zhao, S., Shao, T., </a:t>
            </a:r>
            <a:r>
              <a:rPr lang="en-US" sz="1600" dirty="0" err="1">
                <a:latin typeface="Arial" panose="020B0604020202020204" pitchFamily="34" charset="0"/>
                <a:cs typeface="Arial" panose="020B0604020202020204" pitchFamily="34" charset="0"/>
              </a:rPr>
              <a:t>Jin</a:t>
            </a:r>
            <a:r>
              <a:rPr lang="en-US" sz="1600" dirty="0">
                <a:latin typeface="Arial" panose="020B0604020202020204" pitchFamily="34" charset="0"/>
                <a:cs typeface="Arial" panose="020B0604020202020204" pitchFamily="34" charset="0"/>
              </a:rPr>
              <a:t>, Y., &amp; Cheng, Y. (2012). Visualization of micro-scale mixing in miscible liquids using </a:t>
            </a:r>
            <a:r>
              <a:rPr lang="el-GR" sz="1600" dirty="0">
                <a:latin typeface="Arial" panose="020B0604020202020204" pitchFamily="34" charset="0"/>
                <a:cs typeface="Arial" panose="020B0604020202020204" pitchFamily="34" charset="0"/>
              </a:rPr>
              <a:t>μ-</a:t>
            </a:r>
            <a:r>
              <a:rPr lang="en-US" sz="1600" dirty="0">
                <a:latin typeface="Arial" panose="020B0604020202020204" pitchFamily="34" charset="0"/>
                <a:cs typeface="Arial" panose="020B0604020202020204" pitchFamily="34" charset="0"/>
              </a:rPr>
              <a:t>LIF technique and drug nano-particle preparation in T-shaped micro-channels. </a:t>
            </a:r>
            <a:r>
              <a:rPr lang="en-US" sz="1600" i="1" dirty="0">
                <a:latin typeface="Arial" panose="020B0604020202020204" pitchFamily="34" charset="0"/>
                <a:cs typeface="Arial" panose="020B0604020202020204" pitchFamily="34" charset="0"/>
              </a:rPr>
              <a:t>Chemical Engineering Journal</a:t>
            </a:r>
            <a:r>
              <a:rPr lang="en-US" sz="1600" dirty="0">
                <a:latin typeface="Arial" panose="020B0604020202020204" pitchFamily="34" charset="0"/>
                <a:cs typeface="Arial" panose="020B0604020202020204" pitchFamily="34" charset="0"/>
              </a:rPr>
              <a:t>, 192, 252-261. </a:t>
            </a:r>
          </a:p>
          <a:p>
            <a:pPr marL="342900" indent="-342900" algn="just">
              <a:buFont typeface="+mj-lt"/>
              <a:buAutoNum type="arabicPeriod" startAt="18"/>
            </a:pPr>
            <a:endParaRPr lang="en-US" sz="1600" dirty="0">
              <a:latin typeface="Arial" panose="020B0604020202020204" pitchFamily="34" charset="0"/>
              <a:cs typeface="Arial" panose="020B0604020202020204" pitchFamily="34" charset="0"/>
            </a:endParaRPr>
          </a:p>
          <a:p>
            <a:pPr marL="342900" indent="-342900" algn="just">
              <a:buFont typeface="+mj-lt"/>
              <a:buAutoNum type="arabicPeriod" startAt="18"/>
            </a:pPr>
            <a:r>
              <a:rPr lang="en-US" sz="1600" dirty="0">
                <a:latin typeface="Arial" panose="020B0604020202020204" pitchFamily="34" charset="0"/>
                <a:cs typeface="Arial" panose="020B0604020202020204" pitchFamily="34" charset="0"/>
              </a:rPr>
              <a:t>Yao, J., Lin, F., Kim, H. S., &amp; Park, J. (2019). The effect of oil viscosity on droplet generation rate and droplet size in a T-junction microfluidic droplet generator. </a:t>
            </a:r>
            <a:r>
              <a:rPr lang="en-US" sz="1600" i="1" dirty="0">
                <a:latin typeface="Arial" panose="020B0604020202020204" pitchFamily="34" charset="0"/>
                <a:cs typeface="Arial" panose="020B0604020202020204" pitchFamily="34" charset="0"/>
              </a:rPr>
              <a:t>Micromachines</a:t>
            </a:r>
            <a:r>
              <a:rPr lang="en-US" sz="1600" dirty="0">
                <a:latin typeface="Arial" panose="020B0604020202020204" pitchFamily="34" charset="0"/>
                <a:cs typeface="Arial" panose="020B0604020202020204" pitchFamily="34" charset="0"/>
              </a:rPr>
              <a:t>, 10(12), 808. </a:t>
            </a:r>
          </a:p>
          <a:p>
            <a:pPr marL="342900" indent="-342900" algn="just">
              <a:buFont typeface="+mj-lt"/>
              <a:buAutoNum type="arabicPeriod" startAt="18"/>
            </a:pPr>
            <a:endParaRPr lang="en-US" sz="1600" dirty="0">
              <a:latin typeface="Arial" panose="020B0604020202020204" pitchFamily="34" charset="0"/>
              <a:cs typeface="Arial" panose="020B0604020202020204" pitchFamily="34" charset="0"/>
            </a:endParaRPr>
          </a:p>
          <a:p>
            <a:pPr marL="342900" indent="-342900" algn="just">
              <a:buFont typeface="+mj-lt"/>
              <a:buAutoNum type="arabicPeriod" startAt="18"/>
            </a:pPr>
            <a:r>
              <a:rPr lang="en-US" sz="1600" dirty="0">
                <a:latin typeface="Arial" panose="020B0604020202020204" pitchFamily="34" charset="0"/>
                <a:cs typeface="Arial" panose="020B0604020202020204" pitchFamily="34" charset="0"/>
              </a:rPr>
              <a:t>Zhang, J.-w., Liu, S.-f., Cheng, C., Li, W.-f., Xu, X.-l., Liu, H.-f., &amp; Wang, F.-c. (2019). Investigation of three-dimensional flow regime and mixing characteristic in T-jet reactor. </a:t>
            </a:r>
            <a:r>
              <a:rPr lang="en-US" sz="1600" i="1" dirty="0">
                <a:latin typeface="Arial" panose="020B0604020202020204" pitchFamily="34" charset="0"/>
                <a:cs typeface="Arial" panose="020B0604020202020204" pitchFamily="34" charset="0"/>
              </a:rPr>
              <a:t>Chemical Engineering Journal</a:t>
            </a:r>
            <a:r>
              <a:rPr lang="en-US" sz="1600" dirty="0">
                <a:latin typeface="Arial" panose="020B0604020202020204" pitchFamily="34" charset="0"/>
                <a:cs typeface="Arial" panose="020B0604020202020204" pitchFamily="34" charset="0"/>
              </a:rPr>
              <a:t>, 358, 1561-1573. </a:t>
            </a:r>
          </a:p>
          <a:p>
            <a:pPr marL="342900" indent="-342900" algn="just">
              <a:buFont typeface="+mj-lt"/>
              <a:buAutoNum type="arabicPeriod" startAt="18"/>
            </a:pPr>
            <a:endParaRPr lang="en-US" sz="1600" dirty="0">
              <a:latin typeface="Arial" panose="020B0604020202020204" pitchFamily="34" charset="0"/>
              <a:cs typeface="Arial" panose="020B0604020202020204" pitchFamily="34" charset="0"/>
            </a:endParaRPr>
          </a:p>
          <a:p>
            <a:pPr marL="342900" indent="-342900" algn="just">
              <a:buFont typeface="+mj-lt"/>
              <a:buAutoNum type="arabicPeriod" startAt="18"/>
            </a:pPr>
            <a:r>
              <a:rPr lang="en-US" sz="1600" dirty="0">
                <a:latin typeface="Arial" panose="020B0604020202020204" pitchFamily="34" charset="0"/>
                <a:cs typeface="Arial" panose="020B0604020202020204" pitchFamily="34" charset="0"/>
              </a:rPr>
              <a:t>Zhu, P., Tang, X., &amp; Wang, L. (2016). Droplet generation in co-flow microfluidic channels with vibration. </a:t>
            </a:r>
            <a:r>
              <a:rPr lang="en-US" sz="1600" i="1" dirty="0">
                <a:latin typeface="Arial" panose="020B0604020202020204" pitchFamily="34" charset="0"/>
                <a:cs typeface="Arial" panose="020B0604020202020204" pitchFamily="34" charset="0"/>
              </a:rPr>
              <a:t>Microfluidics and </a:t>
            </a:r>
            <a:r>
              <a:rPr lang="en-US" sz="1600" i="1" dirty="0" err="1">
                <a:latin typeface="Arial" panose="020B0604020202020204" pitchFamily="34" charset="0"/>
                <a:cs typeface="Arial" panose="020B0604020202020204" pitchFamily="34" charset="0"/>
              </a:rPr>
              <a:t>Nanofluidics</a:t>
            </a:r>
            <a:r>
              <a:rPr lang="en-US" sz="1600" dirty="0">
                <a:latin typeface="Arial" panose="020B0604020202020204" pitchFamily="34" charset="0"/>
                <a:cs typeface="Arial" panose="020B0604020202020204" pitchFamily="34" charset="0"/>
              </a:rPr>
              <a:t>, 20(3), 47. </a:t>
            </a:r>
          </a:p>
        </p:txBody>
      </p:sp>
    </p:spTree>
    <p:extLst>
      <p:ext uri="{BB962C8B-B14F-4D97-AF65-F5344CB8AC3E}">
        <p14:creationId xmlns:p14="http://schemas.microsoft.com/office/powerpoint/2010/main" val="29576566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4AC443C-E065-4425-9122-7CD7DBC64350}"/>
              </a:ext>
            </a:extLst>
          </p:cNvPr>
          <p:cNvSpPr>
            <a:spLocks noGrp="1"/>
          </p:cNvSpPr>
          <p:nvPr>
            <p:ph type="title"/>
          </p:nvPr>
        </p:nvSpPr>
        <p:spPr>
          <a:xfrm>
            <a:off x="575894" y="729657"/>
            <a:ext cx="11029616" cy="792000"/>
          </a:xfrm>
        </p:spPr>
        <p:txBody>
          <a:bodyPr>
            <a:normAutofit/>
          </a:bodyPr>
          <a:lstStyle/>
          <a:p>
            <a:r>
              <a:rPr lang="en-MY" sz="3600" b="1" cap="none" dirty="0">
                <a:latin typeface="Arial" panose="020B0604020202020204" pitchFamily="34" charset="0"/>
                <a:cs typeface="Arial" panose="020B0604020202020204" pitchFamily="34" charset="0"/>
              </a:rPr>
              <a:t>Publications</a:t>
            </a:r>
          </a:p>
        </p:txBody>
      </p:sp>
      <p:sp>
        <p:nvSpPr>
          <p:cNvPr id="7" name="Slide Number Placeholder 6">
            <a:extLst>
              <a:ext uri="{FF2B5EF4-FFF2-40B4-BE49-F238E27FC236}">
                <a16:creationId xmlns:a16="http://schemas.microsoft.com/office/drawing/2014/main" id="{8D43F856-D6EF-42ED-B356-15A01C36CCB6}"/>
              </a:ext>
            </a:extLst>
          </p:cNvPr>
          <p:cNvSpPr>
            <a:spLocks noGrp="1"/>
          </p:cNvSpPr>
          <p:nvPr>
            <p:ph type="sldNum" sz="quarter" idx="12"/>
          </p:nvPr>
        </p:nvSpPr>
        <p:spPr/>
        <p:txBody>
          <a:bodyPr/>
          <a:lstStyle/>
          <a:p>
            <a:fld id="{3A98EE3D-8CD1-4C3F-BD1C-C98C9596463C}" type="slidenum">
              <a:rPr lang="en-US" smtClean="0"/>
              <a:t>41</a:t>
            </a:fld>
            <a:endParaRPr lang="en-US" dirty="0"/>
          </a:p>
        </p:txBody>
      </p:sp>
      <p:sp>
        <p:nvSpPr>
          <p:cNvPr id="4" name="Rectangle 3">
            <a:extLst>
              <a:ext uri="{FF2B5EF4-FFF2-40B4-BE49-F238E27FC236}">
                <a16:creationId xmlns:a16="http://schemas.microsoft.com/office/drawing/2014/main" id="{6FFE35B7-870D-4CD0-9D32-DBF42731E1E1}"/>
              </a:ext>
            </a:extLst>
          </p:cNvPr>
          <p:cNvSpPr/>
          <p:nvPr/>
        </p:nvSpPr>
        <p:spPr>
          <a:xfrm>
            <a:off x="1036320" y="1958497"/>
            <a:ext cx="10351476" cy="3759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lnSpc>
                <a:spcPct val="150000"/>
              </a:lnSpc>
              <a:buAutoNum type="arabicPeriod"/>
            </a:pPr>
            <a:r>
              <a:rPr lang="en-US" sz="2000" b="0" i="0" dirty="0">
                <a:solidFill>
                  <a:schemeClr val="tx1"/>
                </a:solidFill>
                <a:effectLst/>
                <a:latin typeface="Arial" panose="020B0604020202020204" pitchFamily="34" charset="0"/>
                <a:cs typeface="Arial" panose="020B0604020202020204" pitchFamily="34" charset="0"/>
              </a:rPr>
              <a:t>Ringkai, H., </a:t>
            </a:r>
            <a:r>
              <a:rPr lang="en-US" sz="2000" b="0" i="0" dirty="0" err="1">
                <a:solidFill>
                  <a:schemeClr val="tx1"/>
                </a:solidFill>
                <a:effectLst/>
                <a:latin typeface="Arial" panose="020B0604020202020204" pitchFamily="34" charset="0"/>
                <a:cs typeface="Arial" panose="020B0604020202020204" pitchFamily="34" charset="0"/>
              </a:rPr>
              <a:t>Tamrin</a:t>
            </a:r>
            <a:r>
              <a:rPr lang="en-US" sz="2000" b="0" i="0" dirty="0">
                <a:solidFill>
                  <a:schemeClr val="tx1"/>
                </a:solidFill>
                <a:effectLst/>
                <a:latin typeface="Arial" panose="020B0604020202020204" pitchFamily="34" charset="0"/>
                <a:cs typeface="Arial" panose="020B0604020202020204" pitchFamily="34" charset="0"/>
              </a:rPr>
              <a:t>, K. F., Sheikh, N. A., &amp; </a:t>
            </a:r>
            <a:r>
              <a:rPr lang="en-US" sz="2000" b="0" i="0" dirty="0" err="1">
                <a:solidFill>
                  <a:schemeClr val="tx1"/>
                </a:solidFill>
                <a:effectLst/>
                <a:latin typeface="Arial" panose="020B0604020202020204" pitchFamily="34" charset="0"/>
                <a:cs typeface="Arial" panose="020B0604020202020204" pitchFamily="34" charset="0"/>
              </a:rPr>
              <a:t>Barroy</a:t>
            </a:r>
            <a:r>
              <a:rPr lang="en-US" sz="2000" b="0" i="0" dirty="0">
                <a:solidFill>
                  <a:schemeClr val="tx1"/>
                </a:solidFill>
                <a:effectLst/>
                <a:latin typeface="Arial" panose="020B0604020202020204" pitchFamily="34" charset="0"/>
                <a:cs typeface="Arial" panose="020B0604020202020204" pitchFamily="34" charset="0"/>
              </a:rPr>
              <a:t>, P. (2021). Characterization of dissimilar liquids mixing in T-junction and offset T-junction microchannels. Proceedings of the Institution of Mechanical Engineers, Part E: Journal of Process Mechanical Engineering, 235(6), 1797-1806.</a:t>
            </a:r>
            <a:r>
              <a:rPr lang="en-MY" sz="2000" dirty="0">
                <a:solidFill>
                  <a:schemeClr val="tx1"/>
                </a:solidFill>
                <a:latin typeface="Arial" panose="020B0604020202020204" pitchFamily="34" charset="0"/>
                <a:cs typeface="Arial" panose="020B0604020202020204" pitchFamily="34" charset="0"/>
              </a:rPr>
              <a:t> </a:t>
            </a:r>
            <a:r>
              <a:rPr lang="en-MY" sz="2000" i="1" dirty="0">
                <a:solidFill>
                  <a:schemeClr val="accent1">
                    <a:lumMod val="75000"/>
                  </a:schemeClr>
                </a:solidFill>
                <a:latin typeface="Arial" panose="020B0604020202020204" pitchFamily="34" charset="0"/>
                <a:cs typeface="Arial" panose="020B0604020202020204" pitchFamily="34" charset="0"/>
              </a:rPr>
              <a:t>(Published, ISI Q3, Impact factor 1.606)</a:t>
            </a:r>
          </a:p>
          <a:p>
            <a:pPr marL="342900" indent="-342900" algn="just">
              <a:lnSpc>
                <a:spcPct val="150000"/>
              </a:lnSpc>
              <a:buAutoNum type="arabicPeriod"/>
            </a:pPr>
            <a:endParaRPr lang="en-MY" sz="2000" dirty="0">
              <a:solidFill>
                <a:schemeClr val="tx1"/>
              </a:solidFill>
              <a:latin typeface="Arial" panose="020B0604020202020204" pitchFamily="34" charset="0"/>
              <a:cs typeface="Arial" panose="020B0604020202020204" pitchFamily="34" charset="0"/>
            </a:endParaRPr>
          </a:p>
          <a:p>
            <a:pPr marL="342900" indent="-342900" algn="just">
              <a:lnSpc>
                <a:spcPct val="150000"/>
              </a:lnSpc>
              <a:buAutoNum type="arabicPeriod"/>
            </a:pPr>
            <a:r>
              <a:rPr lang="en-US" sz="2000" dirty="0">
                <a:solidFill>
                  <a:schemeClr val="tx1"/>
                </a:solidFill>
                <a:latin typeface="Arial" panose="020B0604020202020204" pitchFamily="34" charset="0"/>
                <a:cs typeface="Arial" panose="020B0604020202020204" pitchFamily="34" charset="0"/>
              </a:rPr>
              <a:t>Ringkai, H., </a:t>
            </a:r>
            <a:r>
              <a:rPr lang="en-US" sz="2000" dirty="0" err="1">
                <a:solidFill>
                  <a:schemeClr val="tx1"/>
                </a:solidFill>
                <a:latin typeface="Arial" panose="020B0604020202020204" pitchFamily="34" charset="0"/>
                <a:cs typeface="Arial" panose="020B0604020202020204" pitchFamily="34" charset="0"/>
              </a:rPr>
              <a:t>Tamrin</a:t>
            </a:r>
            <a:r>
              <a:rPr lang="en-US" sz="2000" dirty="0">
                <a:solidFill>
                  <a:schemeClr val="tx1"/>
                </a:solidFill>
                <a:latin typeface="Arial" panose="020B0604020202020204" pitchFamily="34" charset="0"/>
                <a:cs typeface="Arial" panose="020B0604020202020204" pitchFamily="34" charset="0"/>
              </a:rPr>
              <a:t>, K. F., Sheikh, N. A., &amp; </a:t>
            </a:r>
            <a:r>
              <a:rPr lang="en-US" sz="2000" dirty="0" err="1">
                <a:solidFill>
                  <a:schemeClr val="tx1"/>
                </a:solidFill>
                <a:latin typeface="Arial" panose="020B0604020202020204" pitchFamily="34" charset="0"/>
                <a:cs typeface="Arial" panose="020B0604020202020204" pitchFamily="34" charset="0"/>
              </a:rPr>
              <a:t>Mohamaddan</a:t>
            </a:r>
            <a:r>
              <a:rPr lang="en-US" sz="2000" dirty="0">
                <a:solidFill>
                  <a:schemeClr val="tx1"/>
                </a:solidFill>
                <a:latin typeface="Arial" panose="020B0604020202020204" pitchFamily="34" charset="0"/>
                <a:cs typeface="Arial" panose="020B0604020202020204" pitchFamily="34" charset="0"/>
              </a:rPr>
              <a:t>, S. (2021). Evolution of water-in-oil droplets in </a:t>
            </a:r>
            <a:r>
              <a:rPr lang="en-US" sz="2000" dirty="0" err="1">
                <a:solidFill>
                  <a:schemeClr val="tx1"/>
                </a:solidFill>
                <a:latin typeface="Arial" panose="020B0604020202020204" pitchFamily="34" charset="0"/>
                <a:cs typeface="Arial" panose="020B0604020202020204" pitchFamily="34" charset="0"/>
              </a:rPr>
              <a:t>t-junction</a:t>
            </a:r>
            <a:r>
              <a:rPr lang="en-US" sz="2000" dirty="0">
                <a:solidFill>
                  <a:schemeClr val="tx1"/>
                </a:solidFill>
                <a:latin typeface="Arial" panose="020B0604020202020204" pitchFamily="34" charset="0"/>
                <a:cs typeface="Arial" panose="020B0604020202020204" pitchFamily="34" charset="0"/>
              </a:rPr>
              <a:t> microchannel by micro-</a:t>
            </a:r>
            <a:r>
              <a:rPr lang="en-US" sz="2000" dirty="0" err="1">
                <a:solidFill>
                  <a:schemeClr val="tx1"/>
                </a:solidFill>
                <a:latin typeface="Arial" panose="020B0604020202020204" pitchFamily="34" charset="0"/>
                <a:cs typeface="Arial" panose="020B0604020202020204" pitchFamily="34" charset="0"/>
              </a:rPr>
              <a:t>piv</a:t>
            </a:r>
            <a:r>
              <a:rPr lang="en-US" sz="2000" dirty="0">
                <a:solidFill>
                  <a:schemeClr val="tx1"/>
                </a:solidFill>
                <a:latin typeface="Arial" panose="020B0604020202020204" pitchFamily="34" charset="0"/>
                <a:cs typeface="Arial" panose="020B0604020202020204" pitchFamily="34" charset="0"/>
              </a:rPr>
              <a:t>. Applied Sciences, 11(11), 5289. </a:t>
            </a:r>
            <a:r>
              <a:rPr lang="en-MY" sz="2000" i="1" dirty="0">
                <a:solidFill>
                  <a:schemeClr val="accent1">
                    <a:lumMod val="75000"/>
                  </a:schemeClr>
                </a:solidFill>
                <a:latin typeface="Arial" panose="020B0604020202020204" pitchFamily="34" charset="0"/>
                <a:cs typeface="Arial" panose="020B0604020202020204" pitchFamily="34" charset="0"/>
              </a:rPr>
              <a:t>(Published, ISI Q2, Impact factor 2.474)</a:t>
            </a:r>
          </a:p>
        </p:txBody>
      </p:sp>
      <p:pic>
        <p:nvPicPr>
          <p:cNvPr id="5" name="Content Placeholder 15">
            <a:extLst>
              <a:ext uri="{FF2B5EF4-FFF2-40B4-BE49-F238E27FC236}">
                <a16:creationId xmlns:a16="http://schemas.microsoft.com/office/drawing/2014/main" id="{FF82ABE6-0113-4CE9-89C6-FD2FD95580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7007" y="189752"/>
            <a:ext cx="1011698" cy="900000"/>
          </a:xfrm>
          <a:prstGeom prst="rect">
            <a:avLst/>
          </a:prstGeom>
        </p:spPr>
      </p:pic>
    </p:spTree>
    <p:extLst>
      <p:ext uri="{BB962C8B-B14F-4D97-AF65-F5344CB8AC3E}">
        <p14:creationId xmlns:p14="http://schemas.microsoft.com/office/powerpoint/2010/main" val="159216136"/>
      </p:ext>
    </p:extLst>
  </p:cSld>
  <p:clrMapOvr>
    <a:masterClrMapping/>
  </p:clrMapOvr>
</p:sld>
</file>

<file path=ppt/theme/theme1.xml><?xml version="1.0" encoding="utf-8"?>
<a:theme xmlns:a="http://schemas.openxmlformats.org/drawingml/2006/main" name="DividendVTI">
  <a:themeElements>
    <a:clrScheme name="Aspect">
      <a:dk1>
        <a:sysClr val="windowText" lastClr="000000"/>
      </a:dk1>
      <a:lt1>
        <a:sysClr val="window" lastClr="FFFFFF"/>
      </a:lt1>
      <a:dk2>
        <a:srgbClr val="585753"/>
      </a:dk2>
      <a:lt2>
        <a:srgbClr val="EBDDC3"/>
      </a:lt2>
      <a:accent1>
        <a:srgbClr val="71B9E4"/>
      </a:accent1>
      <a:accent2>
        <a:srgbClr val="E25D3C"/>
      </a:accent2>
      <a:accent3>
        <a:srgbClr val="BDB59D"/>
      </a:accent3>
      <a:accent4>
        <a:srgbClr val="A5AB81"/>
      </a:accent4>
      <a:accent5>
        <a:srgbClr val="7BA79D"/>
      </a:accent5>
      <a:accent6>
        <a:srgbClr val="968C8C"/>
      </a:accent6>
      <a:hlink>
        <a:srgbClr val="F7B615"/>
      </a:hlink>
      <a:folHlink>
        <a:srgbClr val="704404"/>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BB3242A4-1E6A-4E02-809C-4A24066EC01D}">
  <ds:schemaRefs>
    <ds:schemaRef ds:uri="http://schemas.microsoft.com/sharepoint/v3/contenttype/forms"/>
  </ds:schemaRefs>
</ds:datastoreItem>
</file>

<file path=customXml/itemProps2.xml><?xml version="1.0" encoding="utf-8"?>
<ds:datastoreItem xmlns:ds="http://schemas.openxmlformats.org/officeDocument/2006/customXml" ds:itemID="{965255AC-12AC-4323-AA35-9BAC798B66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BD2D995-20F0-4C14-BF62-1248AB4B484D}">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{8497A39D-C95D-4B9F-AA59-A43C65E03EC2}tf67061901_win32</Template>
  <TotalTime>1030</TotalTime>
  <Words>3640</Words>
  <Application>Microsoft Office PowerPoint</Application>
  <PresentationFormat>Widescreen</PresentationFormat>
  <Paragraphs>353</Paragraphs>
  <Slides>41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Arial</vt:lpstr>
      <vt:lpstr>Calibri</vt:lpstr>
      <vt:lpstr>Cambria Math</vt:lpstr>
      <vt:lpstr>Franklin Gothic Book</vt:lpstr>
      <vt:lpstr>Franklin Gothic Demi</vt:lpstr>
      <vt:lpstr>Gill Sans MT</vt:lpstr>
      <vt:lpstr>Wingdings</vt:lpstr>
      <vt:lpstr>Wingdings 2</vt:lpstr>
      <vt:lpstr>DividendVTI</vt:lpstr>
      <vt:lpstr>Investigation on Mixing Performance and Droplet Generation of Dissimilar Liquids through T-junction and Offset T-junction Microchannels</vt:lpstr>
      <vt:lpstr>Presentation Overview</vt:lpstr>
      <vt:lpstr>Research Background</vt:lpstr>
      <vt:lpstr>Research Background - Micromixing</vt:lpstr>
      <vt:lpstr>Research Background - Micromixing</vt:lpstr>
      <vt:lpstr>Research Background - Micromixing</vt:lpstr>
      <vt:lpstr>Research Background – Droplet Generation</vt:lpstr>
      <vt:lpstr>Research Background – Droplet Generation</vt:lpstr>
      <vt:lpstr>Problem Statement - Micromixing</vt:lpstr>
      <vt:lpstr>Problem Statement – Droplet Generation</vt:lpstr>
      <vt:lpstr>Scope of Study:</vt:lpstr>
      <vt:lpstr>Hypothesis:</vt:lpstr>
      <vt:lpstr>Hypothesis:</vt:lpstr>
      <vt:lpstr>Hypothesis:</vt:lpstr>
      <vt:lpstr>Objectives:</vt:lpstr>
      <vt:lpstr>Methodology (Objective 1)</vt:lpstr>
      <vt:lpstr>Methodology (Objective 1)</vt:lpstr>
      <vt:lpstr>Methodology (Objective 2)</vt:lpstr>
      <vt:lpstr>Methodology (Objective 2)</vt:lpstr>
      <vt:lpstr>Methodology (Objective 2)</vt:lpstr>
      <vt:lpstr>Methodology (Objective 3)</vt:lpstr>
      <vt:lpstr>Methodology (Objective 3)</vt:lpstr>
      <vt:lpstr>Methodology (Objective 3)</vt:lpstr>
      <vt:lpstr>Results - Micromixing </vt:lpstr>
      <vt:lpstr>Results - Micromixing </vt:lpstr>
      <vt:lpstr>Results - Micromixing </vt:lpstr>
      <vt:lpstr>Results - Micromixing </vt:lpstr>
      <vt:lpstr>Results - Micromixing </vt:lpstr>
      <vt:lpstr>Results - Micromixing </vt:lpstr>
      <vt:lpstr>Results - Micromixing </vt:lpstr>
      <vt:lpstr>Results – Droplet Generation </vt:lpstr>
      <vt:lpstr>Results – Droplet Generation </vt:lpstr>
      <vt:lpstr>Results – Droplet Generation </vt:lpstr>
      <vt:lpstr>Results – Droplet Generation </vt:lpstr>
      <vt:lpstr>Conclusion - Micromixing</vt:lpstr>
      <vt:lpstr>Conclusion – Droplet Generation </vt:lpstr>
      <vt:lpstr>References</vt:lpstr>
      <vt:lpstr>References</vt:lpstr>
      <vt:lpstr>References</vt:lpstr>
      <vt:lpstr>References</vt:lpstr>
      <vt:lpstr>Publications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Hawa Ringkai</dc:creator>
  <cp:lastModifiedBy>Hawa Ringkai</cp:lastModifiedBy>
  <cp:revision>86</cp:revision>
  <dcterms:created xsi:type="dcterms:W3CDTF">2021-05-11T14:54:46Z</dcterms:created>
  <dcterms:modified xsi:type="dcterms:W3CDTF">2022-02-13T13:46:24Z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